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84"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185"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186"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187" name="PlaceHolder 5"/>
          <p:cNvSpPr>
            <a:spLocks noGrp="1"/>
          </p:cNvSpPr>
          <p:nvPr>
            <p:ph type="sldNum"/>
          </p:nvPr>
        </p:nvSpPr>
        <p:spPr>
          <a:xfrm>
            <a:off x="4399200" y="9555480"/>
            <a:ext cx="3372840" cy="502560"/>
          </a:xfrm>
          <a:prstGeom prst="rect">
            <a:avLst/>
          </a:prstGeom>
        </p:spPr>
        <p:txBody>
          <a:bodyPr lIns="0" tIns="0" rIns="0" bIns="0" anchor="b"/>
          <a:lstStyle/>
          <a:p>
            <a:pPr algn="r"/>
            <a:fld id="{497B6A2D-74AD-44BF-A5E4-35413AE54E4A}"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0712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CA146C7-44DF-428F-9FE4-B10AFB733B2A}" type="slidenum">
              <a:rPr lang="en-US" sz="1200" b="0" strike="noStrike" spc="-1">
                <a:solidFill>
                  <a:srgbClr val="000000"/>
                </a:solidFill>
                <a:uFill>
                  <a:solidFill>
                    <a:srgbClr val="FFFFFF"/>
                  </a:solidFill>
                </a:uFill>
                <a:latin typeface="Times New Roman"/>
              </a:rPr>
              <a:t>5</a:t>
            </a:fld>
            <a:endParaRPr lang="en-US" sz="1800" b="0" strike="noStrike" spc="-1">
              <a:solidFill>
                <a:srgbClr val="000000"/>
              </a:solidFill>
              <a:uFill>
                <a:solidFill>
                  <a:srgbClr val="FFFFFF"/>
                </a:solidFill>
              </a:uFill>
              <a:latin typeface="Arial"/>
            </a:endParaRPr>
          </a:p>
        </p:txBody>
      </p:sp>
      <p:sp>
        <p:nvSpPr>
          <p:cNvPr id="321" name="PlaceHolder 2"/>
          <p:cNvSpPr>
            <a:spLocks noGrp="1"/>
          </p:cNvSpPr>
          <p:nvPr>
            <p:ph type="body"/>
          </p:nvPr>
        </p:nvSpPr>
        <p:spPr>
          <a:xfrm>
            <a:off x="685800" y="4400640"/>
            <a:ext cx="5485680" cy="3599640"/>
          </a:xfrm>
          <a:prstGeom prst="rect">
            <a:avLst/>
          </a:prstGeom>
        </p:spPr>
        <p:txBody>
          <a:bodyPr lIns="0" tIns="0" rIns="0" bIns="0"/>
          <a:lstStyle/>
          <a:p>
            <a:r>
              <a:rPr lang="en-US" sz="2000" b="0" strike="noStrike" spc="-1">
                <a:solidFill>
                  <a:srgbClr val="000000"/>
                </a:solidFill>
                <a:uFill>
                  <a:solidFill>
                    <a:srgbClr val="FFFFFF"/>
                  </a:solidFill>
                </a:uFill>
                <a:latin typeface="Arial"/>
              </a:rPr>
              <a:t>Se aplica un stimul de o intensitate cunoscuta si se compara imaginea initiala cu diferite momente. Pe baza unor algoritmi se determina elasticitatea fiecarui tip de tesut din imagine (sau elasticitatea relativa). Se pot folosi vibratii manuale ale tranductorului, pulsuri de ultrasunete sau vibratiile fiziologice (respiratie/activitate cardiaca).</a:t>
            </a:r>
          </a:p>
        </p:txBody>
      </p:sp>
    </p:spTree>
    <p:extLst>
      <p:ext uri="{BB962C8B-B14F-4D97-AF65-F5344CB8AC3E}">
        <p14:creationId xmlns:p14="http://schemas.microsoft.com/office/powerpoint/2010/main" val="192111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61EC8A3-394A-42B8-AAED-E7978C1772B3}" type="slidenum">
              <a:rPr lang="en-US" sz="1200" b="0" strike="noStrike" spc="-1">
                <a:solidFill>
                  <a:srgbClr val="000000"/>
                </a:solidFill>
                <a:uFill>
                  <a:solidFill>
                    <a:srgbClr val="FFFFFF"/>
                  </a:solidFill>
                </a:uFill>
                <a:latin typeface="Times New Roman"/>
              </a:rPr>
              <a:t>16</a:t>
            </a:fld>
            <a:endParaRPr lang="en-US" sz="1800" b="0" strike="noStrike" spc="-1">
              <a:solidFill>
                <a:srgbClr val="000000"/>
              </a:solidFill>
              <a:uFill>
                <a:solidFill>
                  <a:srgbClr val="FFFFFF"/>
                </a:solidFill>
              </a:uFill>
              <a:latin typeface="Arial"/>
            </a:endParaRPr>
          </a:p>
        </p:txBody>
      </p:sp>
      <p:sp>
        <p:nvSpPr>
          <p:cNvPr id="323" name="PlaceHolder 2"/>
          <p:cNvSpPr>
            <a:spLocks noGrp="1"/>
          </p:cNvSpPr>
          <p:nvPr>
            <p:ph type="body"/>
          </p:nvPr>
        </p:nvSpPr>
        <p:spPr>
          <a:xfrm>
            <a:off x="685800" y="4400640"/>
            <a:ext cx="5485680" cy="3599640"/>
          </a:xfrm>
          <a:prstGeom prst="rect">
            <a:avLst/>
          </a:prstGeom>
        </p:spPr>
        <p:txBody>
          <a:bodyPr lIns="0" tIns="0" rIns="0" bIns="0"/>
          <a:lstStyle/>
          <a:p>
            <a:r>
              <a:rPr lang="en-US" sz="2000" b="0" strike="noStrike" spc="-1">
                <a:solidFill>
                  <a:srgbClr val="000000"/>
                </a:solidFill>
                <a:uFill>
                  <a:solidFill>
                    <a:srgbClr val="FFFFFF"/>
                  </a:solidFill>
                </a:uFill>
                <a:latin typeface="Arial"/>
              </a:rPr>
              <a:t>Focalizeaza ultrasunetele succesiv la adancimi diferite, rezultand o propagare a undelor de forfecare in forma de con (ST).</a:t>
            </a:r>
          </a:p>
          <a:p>
            <a:r>
              <a:rPr lang="en-US" sz="2000" b="0" strike="noStrike" spc="-1">
                <a:solidFill>
                  <a:srgbClr val="000000"/>
                </a:solidFill>
                <a:uFill>
                  <a:solidFill>
                    <a:srgbClr val="FFFFFF"/>
                  </a:solidFill>
                </a:uFill>
                <a:latin typeface="Arial"/>
              </a:rPr>
              <a:t>UFI – achizitie pana la 20000 img/sec.</a:t>
            </a:r>
          </a:p>
        </p:txBody>
      </p:sp>
    </p:spTree>
    <p:extLst>
      <p:ext uri="{BB962C8B-B14F-4D97-AF65-F5344CB8AC3E}">
        <p14:creationId xmlns:p14="http://schemas.microsoft.com/office/powerpoint/2010/main" val="372928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487CEF2-6B1C-45C2-B3BA-FE4D5F282A00}" type="slidenum">
              <a:rPr lang="en-US" sz="1200" b="0" strike="noStrike" spc="-1">
                <a:solidFill>
                  <a:srgbClr val="000000"/>
                </a:solidFill>
                <a:uFill>
                  <a:solidFill>
                    <a:srgbClr val="FFFFFF"/>
                  </a:solidFill>
                </a:uFill>
                <a:latin typeface="Times New Roman"/>
              </a:rPr>
              <a:t>17</a:t>
            </a:fld>
            <a:endParaRPr lang="en-US" sz="1800" b="0" strike="noStrike" spc="-1">
              <a:solidFill>
                <a:srgbClr val="000000"/>
              </a:solidFill>
              <a:uFill>
                <a:solidFill>
                  <a:srgbClr val="FFFFFF"/>
                </a:solidFill>
              </a:uFill>
              <a:latin typeface="Arial"/>
            </a:endParaRPr>
          </a:p>
        </p:txBody>
      </p:sp>
      <p:sp>
        <p:nvSpPr>
          <p:cNvPr id="325" name="PlaceHolder 2"/>
          <p:cNvSpPr>
            <a:spLocks noGrp="1"/>
          </p:cNvSpPr>
          <p:nvPr>
            <p:ph type="body"/>
          </p:nvPr>
        </p:nvSpPr>
        <p:spPr>
          <a:xfrm>
            <a:off x="685800" y="4400640"/>
            <a:ext cx="5485680" cy="3599640"/>
          </a:xfrm>
          <a:prstGeom prst="rect">
            <a:avLst/>
          </a:prstGeom>
        </p:spPr>
        <p:txBody>
          <a:bodyPr lIns="0" tIns="0" rIns="0" bIns="0"/>
          <a:lstStyle/>
          <a:p>
            <a:r>
              <a:rPr lang="en-US" sz="2000" b="0" strike="noStrike" spc="-1">
                <a:solidFill>
                  <a:srgbClr val="000000"/>
                </a:solidFill>
                <a:uFill>
                  <a:solidFill>
                    <a:srgbClr val="FFFFFF"/>
                  </a:solidFill>
                </a:uFill>
                <a:latin typeface="Arial"/>
              </a:rPr>
              <a:t>Focalizeaza ultrasunetele succesiv la adancimi diferite, rezultand o propagare a undelor de forfecare in forma de con (ST).</a:t>
            </a:r>
          </a:p>
          <a:p>
            <a:r>
              <a:rPr lang="en-US" sz="2000" b="0" strike="noStrike" spc="-1">
                <a:solidFill>
                  <a:srgbClr val="000000"/>
                </a:solidFill>
                <a:uFill>
                  <a:solidFill>
                    <a:srgbClr val="FFFFFF"/>
                  </a:solidFill>
                </a:uFill>
                <a:latin typeface="Arial"/>
              </a:rPr>
              <a:t>UFI – achizitie pana la 20000 img/sec.</a:t>
            </a:r>
          </a:p>
        </p:txBody>
      </p:sp>
    </p:spTree>
    <p:extLst>
      <p:ext uri="{BB962C8B-B14F-4D97-AF65-F5344CB8AC3E}">
        <p14:creationId xmlns:p14="http://schemas.microsoft.com/office/powerpoint/2010/main" val="151197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5FAA23A-839D-4F7D-8D81-1B5AB010E6E1}" type="slidenum">
              <a:rPr lang="en-US" sz="1200" b="0" strike="noStrike" spc="-1">
                <a:solidFill>
                  <a:srgbClr val="000000"/>
                </a:solidFill>
                <a:uFill>
                  <a:solidFill>
                    <a:srgbClr val="FFFFFF"/>
                  </a:solidFill>
                </a:uFill>
                <a:latin typeface="Times New Roman"/>
              </a:rPr>
              <a:t>18</a:t>
            </a:fld>
            <a:endParaRPr lang="en-US" sz="1800" b="0" strike="noStrike" spc="-1">
              <a:solidFill>
                <a:srgbClr val="000000"/>
              </a:solidFill>
              <a:uFill>
                <a:solidFill>
                  <a:srgbClr val="FFFFFF"/>
                </a:solidFill>
              </a:uFill>
              <a:latin typeface="Arial"/>
            </a:endParaRPr>
          </a:p>
        </p:txBody>
      </p:sp>
      <p:sp>
        <p:nvSpPr>
          <p:cNvPr id="327" name="PlaceHolder 2"/>
          <p:cNvSpPr>
            <a:spLocks noGrp="1"/>
          </p:cNvSpPr>
          <p:nvPr>
            <p:ph type="body"/>
          </p:nvPr>
        </p:nvSpPr>
        <p:spPr>
          <a:xfrm>
            <a:off x="685800" y="4400640"/>
            <a:ext cx="5485680" cy="3599640"/>
          </a:xfrm>
          <a:prstGeom prst="rect">
            <a:avLst/>
          </a:prstGeom>
        </p:spPr>
        <p:txBody>
          <a:bodyPr lIns="0" tIns="0" rIns="0" bIns="0"/>
          <a:lstStyle/>
          <a:p>
            <a:r>
              <a:rPr lang="en-US" sz="2000" b="0" strike="noStrike" spc="-1">
                <a:solidFill>
                  <a:srgbClr val="000000"/>
                </a:solidFill>
                <a:uFill>
                  <a:solidFill>
                    <a:srgbClr val="FFFFFF"/>
                  </a:solidFill>
                </a:uFill>
                <a:latin typeface="Arial"/>
              </a:rPr>
              <a:t>Focalizeaza ultrasunetele succesiv la adancimi diferite, rezultand o propagare a undelor de forfecare in forma de con (ST).</a:t>
            </a:r>
          </a:p>
          <a:p>
            <a:r>
              <a:rPr lang="en-US" sz="2000" b="0" strike="noStrike" spc="-1">
                <a:solidFill>
                  <a:srgbClr val="000000"/>
                </a:solidFill>
                <a:uFill>
                  <a:solidFill>
                    <a:srgbClr val="FFFFFF"/>
                  </a:solidFill>
                </a:uFill>
                <a:latin typeface="Arial"/>
              </a:rPr>
              <a:t>UFI – achizitie pana la 20000 img/sec.</a:t>
            </a:r>
          </a:p>
        </p:txBody>
      </p:sp>
    </p:spTree>
    <p:extLst>
      <p:ext uri="{BB962C8B-B14F-4D97-AF65-F5344CB8AC3E}">
        <p14:creationId xmlns:p14="http://schemas.microsoft.com/office/powerpoint/2010/main" val="340276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685800" y="4400640"/>
            <a:ext cx="5485680" cy="359964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329"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A79BC4B-CBFF-4B74-A4F1-2EF3AF0BB25A}" type="slidenum">
              <a:rPr lang="en-US" sz="1200" b="0" strike="noStrike" spc="-1">
                <a:solidFill>
                  <a:srgbClr val="000000"/>
                </a:solidFill>
                <a:uFill>
                  <a:solidFill>
                    <a:srgbClr val="FFFFFF"/>
                  </a:solidFill>
                </a:uFill>
                <a:latin typeface="+mn-lt"/>
                <a:ea typeface="+mn-ea"/>
              </a:rPr>
              <a:t>23</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90746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3602880" y="1604520"/>
            <a:ext cx="4984920" cy="3977280"/>
          </a:xfrm>
          <a:prstGeom prst="rect">
            <a:avLst/>
          </a:prstGeom>
          <a:ln>
            <a:noFill/>
          </a:ln>
        </p:spPr>
      </p:pic>
      <p:pic>
        <p:nvPicPr>
          <p:cNvPr id="35" name="Picture 3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70" name="Picture 69"/>
          <p:cNvPicPr/>
          <p:nvPr/>
        </p:nvPicPr>
        <p:blipFill>
          <a:blip r:embed="rId2"/>
          <a:stretch/>
        </p:blipFill>
        <p:spPr>
          <a:xfrm>
            <a:off x="3602880" y="1604520"/>
            <a:ext cx="4984920" cy="3977280"/>
          </a:xfrm>
          <a:prstGeom prst="rect">
            <a:avLst/>
          </a:prstGeom>
          <a:ln>
            <a:noFill/>
          </a:ln>
        </p:spPr>
      </p:pic>
      <p:pic>
        <p:nvPicPr>
          <p:cNvPr id="71" name="Picture 70"/>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1"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2" name="PlaceHolder 3"/>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6"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7" name="PlaceHolder 3"/>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8" name="PlaceHolder 4"/>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0"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1"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2"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98" name="PlaceHolder 2"/>
          <p:cNvSpPr>
            <a:spLocks noGrp="1"/>
          </p:cNvSpPr>
          <p:nvPr>
            <p:ph type="body"/>
          </p:nvPr>
        </p:nvSpPr>
        <p:spPr>
          <a:xfrm>
            <a:off x="609480" y="160452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9" name="PlaceHolder 3"/>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3"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4" name="PlaceHolder 5"/>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6"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07" name="PlaceHolder 3"/>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08" name="Picture 107"/>
          <p:cNvPicPr/>
          <p:nvPr/>
        </p:nvPicPr>
        <p:blipFill>
          <a:blip r:embed="rId2"/>
          <a:stretch/>
        </p:blipFill>
        <p:spPr>
          <a:xfrm>
            <a:off x="3602880" y="1604520"/>
            <a:ext cx="4984920" cy="3977280"/>
          </a:xfrm>
          <a:prstGeom prst="rect">
            <a:avLst/>
          </a:prstGeom>
          <a:ln>
            <a:noFill/>
          </a:ln>
        </p:spPr>
      </p:pic>
      <p:pic>
        <p:nvPicPr>
          <p:cNvPr id="109" name="Picture 108"/>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8"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9" name="PlaceHolder 3"/>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25" name="PlaceHolder 4"/>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28"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29"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1"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2"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3" name="PlaceHolder 4"/>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5" name="PlaceHolder 2"/>
          <p:cNvSpPr>
            <a:spLocks noGrp="1"/>
          </p:cNvSpPr>
          <p:nvPr>
            <p:ph type="body"/>
          </p:nvPr>
        </p:nvSpPr>
        <p:spPr>
          <a:xfrm>
            <a:off x="609480" y="160452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6" name="PlaceHolder 3"/>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0"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1" name="PlaceHolder 5"/>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4" name="PlaceHolder 3"/>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45" name="Picture 144"/>
          <p:cNvPicPr/>
          <p:nvPr/>
        </p:nvPicPr>
        <p:blipFill>
          <a:blip r:embed="rId2"/>
          <a:stretch/>
        </p:blipFill>
        <p:spPr>
          <a:xfrm>
            <a:off x="3602880" y="1604520"/>
            <a:ext cx="4984920" cy="3977280"/>
          </a:xfrm>
          <a:prstGeom prst="rect">
            <a:avLst/>
          </a:prstGeom>
          <a:ln>
            <a:noFill/>
          </a:ln>
        </p:spPr>
      </p:pic>
      <p:pic>
        <p:nvPicPr>
          <p:cNvPr id="146" name="Picture 145"/>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0"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2"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4"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5" name="PlaceHolder 3"/>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7"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9"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0" name="PlaceHolder 3"/>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1" name="PlaceHolder 4"/>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4"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5"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7"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8"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9" name="PlaceHolder 4"/>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1" name="PlaceHolder 2"/>
          <p:cNvSpPr>
            <a:spLocks noGrp="1"/>
          </p:cNvSpPr>
          <p:nvPr>
            <p:ph type="body"/>
          </p:nvPr>
        </p:nvSpPr>
        <p:spPr>
          <a:xfrm>
            <a:off x="609480" y="160452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2" name="PlaceHolder 3"/>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4"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5"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6"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7" name="PlaceHolder 5"/>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9" name="PlaceHolder 2"/>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0" name="PlaceHolder 3"/>
          <p:cNvSpPr>
            <a:spLocks noGrp="1"/>
          </p:cNvSpPr>
          <p:nvPr>
            <p:ph type="body"/>
          </p:nvPr>
        </p:nvSpPr>
        <p:spPr>
          <a:xfrm>
            <a:off x="609480" y="1604520"/>
            <a:ext cx="109724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181" name="Picture 180"/>
          <p:cNvPicPr/>
          <p:nvPr/>
        </p:nvPicPr>
        <p:blipFill>
          <a:blip r:embed="rId2"/>
          <a:stretch/>
        </p:blipFill>
        <p:spPr>
          <a:xfrm>
            <a:off x="3602880" y="1604520"/>
            <a:ext cx="4984920" cy="3977280"/>
          </a:xfrm>
          <a:prstGeom prst="rect">
            <a:avLst/>
          </a:prstGeom>
          <a:ln>
            <a:noFill/>
          </a:ln>
        </p:spPr>
      </p:pic>
      <p:pic>
        <p:nvPicPr>
          <p:cNvPr id="182" name="Picture 181"/>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080" cy="114444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7"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080" cy="114444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3" name="PlaceHolder 2"/>
          <p:cNvSpPr>
            <a:spLocks noGrp="1"/>
          </p:cNvSpPr>
          <p:nvPr>
            <p:ph type="body"/>
          </p:nvPr>
        </p:nvSpPr>
        <p:spPr>
          <a:xfrm>
            <a:off x="609480" y="274680"/>
            <a:ext cx="5353920" cy="58507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
        <p:nvSpPr>
          <p:cNvPr id="74" name="PlaceHolder 3"/>
          <p:cNvSpPr>
            <a:spLocks noGrp="1"/>
          </p:cNvSpPr>
          <p:nvPr>
            <p:ph type="body"/>
          </p:nvPr>
        </p:nvSpPr>
        <p:spPr>
          <a:xfrm>
            <a:off x="6231960" y="274680"/>
            <a:ext cx="5353920" cy="279036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
        <p:nvSpPr>
          <p:cNvPr id="75" name="PlaceHolder 4"/>
          <p:cNvSpPr>
            <a:spLocks noGrp="1"/>
          </p:cNvSpPr>
          <p:nvPr>
            <p:ph type="body"/>
          </p:nvPr>
        </p:nvSpPr>
        <p:spPr>
          <a:xfrm>
            <a:off x="6231960" y="3331080"/>
            <a:ext cx="5353920" cy="279036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080" cy="114444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11" name="PlaceHolder 2"/>
          <p:cNvSpPr>
            <a:spLocks noGrp="1"/>
          </p:cNvSpPr>
          <p:nvPr>
            <p:ph type="body"/>
          </p:nvPr>
        </p:nvSpPr>
        <p:spPr>
          <a:xfrm>
            <a:off x="609480" y="274680"/>
            <a:ext cx="5353920" cy="58507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
        <p:nvSpPr>
          <p:cNvPr id="112" name="PlaceHolder 3"/>
          <p:cNvSpPr>
            <a:spLocks noGrp="1"/>
          </p:cNvSpPr>
          <p:nvPr>
            <p:ph type="body"/>
          </p:nvPr>
        </p:nvSpPr>
        <p:spPr>
          <a:xfrm>
            <a:off x="6231960" y="274680"/>
            <a:ext cx="5353920" cy="58507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148"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pubmed/15690481" TargetMode="External"/><Relationship Id="rId2" Type="http://schemas.openxmlformats.org/officeDocument/2006/relationships/image" Target="../media/image11.png"/><Relationship Id="rId1" Type="http://schemas.openxmlformats.org/officeDocument/2006/relationships/slideLayout" Target="../slideLayouts/slideLayout40.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9795024" TargetMode="External"/><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21775051"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1566720" y="4721760"/>
            <a:ext cx="6769080" cy="1370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i="1" strike="noStrike" spc="-1">
                <a:solidFill>
                  <a:srgbClr val="000000"/>
                </a:solidFill>
                <a:uFill>
                  <a:solidFill>
                    <a:srgbClr val="FFFFFF"/>
                  </a:solidFill>
                </a:uFill>
                <a:latin typeface="Calibri"/>
                <a:ea typeface="DejaVu Sans"/>
              </a:rPr>
              <a:t>George Gherlan</a:t>
            </a:r>
            <a:endParaRPr lang="en-US" sz="1800" b="0" strike="noStrike" spc="-1">
              <a:solidFill>
                <a:srgbClr val="000000"/>
              </a:solidFill>
              <a:uFill>
                <a:solidFill>
                  <a:srgbClr val="FFFFFF"/>
                </a:solidFill>
              </a:uFill>
              <a:latin typeface="Arial"/>
            </a:endParaRPr>
          </a:p>
          <a:p>
            <a:pPr>
              <a:lnSpc>
                <a:spcPct val="100000"/>
              </a:lnSpc>
            </a:pPr>
            <a:r>
              <a:rPr lang="en-US" sz="2000" b="1" strike="noStrike" spc="-1">
                <a:solidFill>
                  <a:srgbClr val="000000"/>
                </a:solidFill>
                <a:uFill>
                  <a:solidFill>
                    <a:srgbClr val="FFFFFF"/>
                  </a:solidFill>
                </a:uFill>
                <a:latin typeface="Calibri"/>
                <a:ea typeface="DejaVu Sans"/>
              </a:rPr>
              <a:t>“Carol Davila” University of Medicine and Pharmacy, Bucharest</a:t>
            </a:r>
            <a:endParaRPr lang="en-US" sz="1800" b="0" strike="noStrike" spc="-1">
              <a:solidFill>
                <a:srgbClr val="000000"/>
              </a:solidFill>
              <a:uFill>
                <a:solidFill>
                  <a:srgbClr val="FFFFFF"/>
                </a:solidFill>
              </a:uFill>
              <a:latin typeface="Arial"/>
            </a:endParaRPr>
          </a:p>
          <a:p>
            <a:pPr>
              <a:lnSpc>
                <a:spcPct val="100000"/>
              </a:lnSpc>
            </a:pPr>
            <a:r>
              <a:rPr lang="en-US" sz="2000" b="1" strike="noStrike" spc="-1">
                <a:solidFill>
                  <a:srgbClr val="000000"/>
                </a:solidFill>
                <a:uFill>
                  <a:solidFill>
                    <a:srgbClr val="FFFFFF"/>
                  </a:solidFill>
                </a:uFill>
                <a:latin typeface="Calibri"/>
                <a:ea typeface="DejaVu Sans"/>
              </a:rPr>
              <a:t>“Dr. Victor Babes” Center for Diagnostics and Treatment, Bucharest</a:t>
            </a:r>
            <a:endParaRPr lang="en-US" sz="1800" b="0" strike="noStrike" spc="-1">
              <a:solidFill>
                <a:srgbClr val="000000"/>
              </a:solidFill>
              <a:uFill>
                <a:solidFill>
                  <a:srgbClr val="FFFFFF"/>
                </a:solidFill>
              </a:uFill>
              <a:latin typeface="Arial"/>
            </a:endParaRPr>
          </a:p>
          <a:p>
            <a:pPr>
              <a:lnSpc>
                <a:spcPct val="100000"/>
              </a:lnSpc>
            </a:pPr>
            <a:r>
              <a:rPr lang="en-US" sz="2000" b="1" strike="noStrike" spc="-1">
                <a:solidFill>
                  <a:srgbClr val="000000"/>
                </a:solidFill>
                <a:uFill>
                  <a:solidFill>
                    <a:srgbClr val="FFFFFF"/>
                  </a:solidFill>
                </a:uFill>
                <a:latin typeface="Calibri"/>
                <a:ea typeface="DejaVu Sans"/>
              </a:rPr>
              <a:t>“Dr. Victor Babes” Hospital of Infectious Diseases, Bucharest</a:t>
            </a:r>
            <a:endParaRPr lang="en-US" sz="1800" b="0" strike="noStrike" spc="-1">
              <a:solidFill>
                <a:srgbClr val="000000"/>
              </a:solidFill>
              <a:uFill>
                <a:solidFill>
                  <a:srgbClr val="FFFFFF"/>
                </a:solidFill>
              </a:uFill>
              <a:latin typeface="Arial"/>
            </a:endParaRPr>
          </a:p>
        </p:txBody>
      </p:sp>
      <p:sp>
        <p:nvSpPr>
          <p:cNvPr id="189" name="CustomShape 2"/>
          <p:cNvSpPr/>
          <p:nvPr/>
        </p:nvSpPr>
        <p:spPr>
          <a:xfrm>
            <a:off x="215640" y="860760"/>
            <a:ext cx="11811600" cy="1859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6000" b="1" strike="noStrike" spc="-1">
                <a:solidFill>
                  <a:srgbClr val="000000"/>
                </a:solidFill>
                <a:uFill>
                  <a:solidFill>
                    <a:srgbClr val="FFFFFF"/>
                  </a:solidFill>
                </a:uFill>
                <a:latin typeface="Calibri Light"/>
              </a:rPr>
              <a:t>Liver elastography – more than staging the liver disease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Calibri Light"/>
              </a:rPr>
              <a:t>Transient elastography – Fibroscan in Hepatitis C</a:t>
            </a:r>
            <a:endParaRPr lang="en-US" sz="1800" b="0" strike="noStrike" spc="-1">
              <a:solidFill>
                <a:srgbClr val="000000"/>
              </a:solidFill>
              <a:uFill>
                <a:solidFill>
                  <a:srgbClr val="FFFFFF"/>
                </a:solidFill>
              </a:uFill>
              <a:latin typeface="Arial"/>
            </a:endParaRPr>
          </a:p>
        </p:txBody>
      </p:sp>
      <p:pic>
        <p:nvPicPr>
          <p:cNvPr id="238" name="Picture 4"/>
          <p:cNvPicPr/>
          <p:nvPr/>
        </p:nvPicPr>
        <p:blipFill>
          <a:blip r:embed="rId2"/>
          <a:stretch/>
        </p:blipFill>
        <p:spPr>
          <a:xfrm>
            <a:off x="7162920" y="1371600"/>
            <a:ext cx="3351960" cy="2621880"/>
          </a:xfrm>
          <a:prstGeom prst="rect">
            <a:avLst/>
          </a:prstGeom>
          <a:ln>
            <a:noFill/>
          </a:ln>
        </p:spPr>
      </p:pic>
      <p:sp>
        <p:nvSpPr>
          <p:cNvPr id="239" name="CustomShape 2"/>
          <p:cNvSpPr/>
          <p:nvPr/>
        </p:nvSpPr>
        <p:spPr>
          <a:xfrm>
            <a:off x="2012760" y="3048120"/>
            <a:ext cx="3214800" cy="1461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N=327 VHC</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15640">
              <a:lnSpc>
                <a:spcPct val="100000"/>
              </a:lnSpc>
              <a:buClr>
                <a:srgbClr val="000000"/>
              </a:buClr>
              <a:buFont typeface="Symbol"/>
              <a:buChar char=""/>
            </a:pPr>
            <a:r>
              <a:rPr lang="en-US" sz="1800" b="0" strike="noStrike" spc="-1">
                <a:solidFill>
                  <a:srgbClr val="000000"/>
                </a:solidFill>
                <a:uFill>
                  <a:solidFill>
                    <a:srgbClr val="FFFFFF"/>
                  </a:solidFill>
                </a:uFill>
                <a:latin typeface="Calibri"/>
                <a:ea typeface="DejaVu Sans"/>
              </a:rPr>
              <a:t> AUROC </a:t>
            </a:r>
            <a:r>
              <a:rPr lang="en-US" sz="1800" b="1" strike="noStrike" spc="-1">
                <a:solidFill>
                  <a:srgbClr val="000000"/>
                </a:solidFill>
                <a:uFill>
                  <a:solidFill>
                    <a:srgbClr val="FFFFFF"/>
                  </a:solidFill>
                </a:uFill>
                <a:latin typeface="Calibri"/>
                <a:ea typeface="DejaVu Sans"/>
              </a:rPr>
              <a:t>0.79</a:t>
            </a:r>
            <a:r>
              <a:rPr lang="en-US" sz="1800" b="0" strike="noStrike" spc="-1">
                <a:solidFill>
                  <a:srgbClr val="000000"/>
                </a:solidFill>
                <a:uFill>
                  <a:solidFill>
                    <a:srgbClr val="FFFFFF"/>
                  </a:solidFill>
                </a:uFill>
                <a:latin typeface="Calibri"/>
                <a:ea typeface="DejaVu Sans"/>
              </a:rPr>
              <a:t> F≥2, </a:t>
            </a:r>
            <a:r>
              <a:rPr lang="en-US" sz="1800" b="1" strike="noStrike" spc="-1">
                <a:solidFill>
                  <a:srgbClr val="000000"/>
                </a:solidFill>
                <a:uFill>
                  <a:solidFill>
                    <a:srgbClr val="FFFFFF"/>
                  </a:solidFill>
                </a:uFill>
                <a:latin typeface="Calibri"/>
                <a:ea typeface="DejaVu Sans"/>
              </a:rPr>
              <a:t>0.97</a:t>
            </a:r>
            <a:r>
              <a:rPr lang="en-US" sz="1800" b="0" strike="noStrike" spc="-1">
                <a:solidFill>
                  <a:srgbClr val="000000"/>
                </a:solidFill>
                <a:uFill>
                  <a:solidFill>
                    <a:srgbClr val="FFFFFF"/>
                  </a:solidFill>
                </a:uFill>
                <a:latin typeface="Calibri"/>
                <a:ea typeface="DejaVu Sans"/>
              </a:rPr>
              <a:t> F4</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15640">
              <a:lnSpc>
                <a:spcPct val="100000"/>
              </a:lnSpc>
              <a:buClr>
                <a:srgbClr val="000000"/>
              </a:buClr>
              <a:buFont typeface="Symbol"/>
              <a:buChar char=""/>
            </a:pPr>
            <a:r>
              <a:rPr lang="en-US" sz="1800" b="0" strike="noStrike" spc="-1">
                <a:solidFill>
                  <a:srgbClr val="000000"/>
                </a:solidFill>
                <a:uFill>
                  <a:solidFill>
                    <a:srgbClr val="FFFFFF"/>
                  </a:solidFill>
                </a:uFill>
                <a:latin typeface="Calibri"/>
                <a:ea typeface="DejaVu Sans"/>
              </a:rPr>
              <a:t>Cut-off: </a:t>
            </a:r>
            <a:r>
              <a:rPr lang="en-US" sz="1800" b="1" strike="noStrike" spc="-1">
                <a:solidFill>
                  <a:srgbClr val="000000"/>
                </a:solidFill>
                <a:uFill>
                  <a:solidFill>
                    <a:srgbClr val="FFFFFF"/>
                  </a:solidFill>
                </a:uFill>
                <a:latin typeface="Calibri"/>
                <a:ea typeface="DejaVu Sans"/>
              </a:rPr>
              <a:t>8.8 </a:t>
            </a:r>
            <a:r>
              <a:rPr lang="en-US" sz="1800" b="0" strike="noStrike" spc="-1">
                <a:solidFill>
                  <a:srgbClr val="000000"/>
                </a:solidFill>
                <a:uFill>
                  <a:solidFill>
                    <a:srgbClr val="FFFFFF"/>
                  </a:solidFill>
                </a:uFill>
                <a:latin typeface="Calibri"/>
                <a:ea typeface="DejaVu Sans"/>
              </a:rPr>
              <a:t>KPa F2, </a:t>
            </a:r>
            <a:r>
              <a:rPr lang="en-US" sz="1800" b="1" strike="noStrike" spc="-1">
                <a:solidFill>
                  <a:srgbClr val="000000"/>
                </a:solidFill>
                <a:uFill>
                  <a:solidFill>
                    <a:srgbClr val="FFFFFF"/>
                  </a:solidFill>
                </a:uFill>
                <a:latin typeface="Calibri"/>
                <a:ea typeface="DejaVu Sans"/>
              </a:rPr>
              <a:t>14.6</a:t>
            </a:r>
            <a:r>
              <a:rPr lang="en-US" sz="1800" b="0" strike="noStrike" spc="-1">
                <a:solidFill>
                  <a:srgbClr val="000000"/>
                </a:solidFill>
                <a:uFill>
                  <a:solidFill>
                    <a:srgbClr val="FFFFFF"/>
                  </a:solidFill>
                </a:uFill>
                <a:latin typeface="Calibri"/>
                <a:ea typeface="DejaVu Sans"/>
              </a:rPr>
              <a:t> KPa F4 </a:t>
            </a:r>
            <a:endParaRPr lang="en-US" sz="1800" b="0" strike="noStrike" spc="-1">
              <a:solidFill>
                <a:srgbClr val="000000"/>
              </a:solidFill>
              <a:uFill>
                <a:solidFill>
                  <a:srgbClr val="FFFFFF"/>
                </a:solidFill>
              </a:uFill>
              <a:latin typeface="Arial"/>
            </a:endParaRPr>
          </a:p>
        </p:txBody>
      </p:sp>
      <p:sp>
        <p:nvSpPr>
          <p:cNvPr id="240" name="CustomShape 3"/>
          <p:cNvSpPr/>
          <p:nvPr/>
        </p:nvSpPr>
        <p:spPr>
          <a:xfrm>
            <a:off x="1523880" y="6400800"/>
            <a:ext cx="8759160" cy="33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1" strike="noStrike" spc="-1">
                <a:solidFill>
                  <a:srgbClr val="000000"/>
                </a:solidFill>
                <a:uFill>
                  <a:solidFill>
                    <a:srgbClr val="FFFFFF"/>
                  </a:solidFill>
                </a:uFill>
                <a:latin typeface="Calibri"/>
                <a:ea typeface="DejaVu Sans"/>
              </a:rPr>
              <a:t>Ziol M, Handra-Luca A, Kettaneh A, Christidis C, Mal F, Kazemi F, de Lédinghen V, Marcellin P, Dhumeaux D, Trinchet JC, Beaugrand M. </a:t>
            </a:r>
            <a:r>
              <a:rPr lang="en-US" sz="800" b="1" u="sng" strike="noStrike" spc="-1">
                <a:solidFill>
                  <a:srgbClr val="0000FF"/>
                </a:solidFill>
                <a:uFill>
                  <a:solidFill>
                    <a:srgbClr val="FFFFFF"/>
                  </a:solidFill>
                </a:uFill>
                <a:latin typeface="Calibri"/>
                <a:ea typeface="DejaVu Sans"/>
                <a:hlinkClick r:id="rId3"/>
              </a:rPr>
              <a:t>Noninvasive assessment of liver fibrosis by measurement of stiffness in patients with chronic hepatitis C.</a:t>
            </a:r>
            <a:r>
              <a:rPr lang="en-US" sz="800" b="1" strike="noStrike" spc="-1">
                <a:solidFill>
                  <a:srgbClr val="000000"/>
                </a:solidFill>
                <a:uFill>
                  <a:solidFill>
                    <a:srgbClr val="FFFFFF"/>
                  </a:solidFill>
                </a:uFill>
                <a:latin typeface="Calibri"/>
                <a:ea typeface="DejaVu Sans"/>
              </a:rPr>
              <a:t> Hepatology. 2005 Jan;41(1):48-54. PubMed PMID: 15690481. </a:t>
            </a:r>
            <a:endParaRPr lang="en-US" sz="1800" b="0" strike="noStrike" spc="-1">
              <a:solidFill>
                <a:srgbClr val="000000"/>
              </a:solidFill>
              <a:uFill>
                <a:solidFill>
                  <a:srgbClr val="FFFFFF"/>
                </a:solidFill>
              </a:uFill>
              <a:latin typeface="Arial"/>
            </a:endParaRPr>
          </a:p>
        </p:txBody>
      </p:sp>
      <p:pic>
        <p:nvPicPr>
          <p:cNvPr id="241" name="Picture 8"/>
          <p:cNvPicPr/>
          <p:nvPr/>
        </p:nvPicPr>
        <p:blipFill>
          <a:blip r:embed="rId4"/>
          <a:stretch/>
        </p:blipFill>
        <p:spPr>
          <a:xfrm>
            <a:off x="6858000" y="3886200"/>
            <a:ext cx="3504600" cy="2547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2800" b="1" strike="noStrike" spc="-1">
                <a:solidFill>
                  <a:srgbClr val="000000"/>
                </a:solidFill>
                <a:uFill>
                  <a:solidFill>
                    <a:srgbClr val="FFFFFF"/>
                  </a:solidFill>
                </a:uFill>
                <a:latin typeface="Calibri Light"/>
              </a:rPr>
              <a:t>Transient elastography - Fibroscan</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p:txBody>
      </p:sp>
      <p:pic>
        <p:nvPicPr>
          <p:cNvPr id="243" name="Picture 4"/>
          <p:cNvPicPr/>
          <p:nvPr/>
        </p:nvPicPr>
        <p:blipFill>
          <a:blip r:embed="rId2"/>
          <a:stretch/>
        </p:blipFill>
        <p:spPr>
          <a:xfrm>
            <a:off x="1981080" y="990720"/>
            <a:ext cx="8381160" cy="4392000"/>
          </a:xfrm>
          <a:prstGeom prst="rect">
            <a:avLst/>
          </a:prstGeom>
          <a:ln>
            <a:noFill/>
          </a:ln>
        </p:spPr>
      </p:pic>
      <p:sp>
        <p:nvSpPr>
          <p:cNvPr id="244" name="CustomShape 2"/>
          <p:cNvSpPr/>
          <p:nvPr/>
        </p:nvSpPr>
        <p:spPr>
          <a:xfrm>
            <a:off x="2068920" y="5526000"/>
            <a:ext cx="5148000"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uFill>
                  <a:solidFill>
                    <a:srgbClr val="FFFFFF"/>
                  </a:solidFill>
                </a:uFill>
                <a:latin typeface="Calibri"/>
                <a:ea typeface="DejaVu Sans"/>
              </a:rPr>
              <a:t>Hepatita C: F≥2 – </a:t>
            </a:r>
            <a:r>
              <a:rPr lang="en-US" sz="2400" b="1" strike="noStrike" spc="-1">
                <a:solidFill>
                  <a:srgbClr val="FF0000"/>
                </a:solidFill>
                <a:uFill>
                  <a:solidFill>
                    <a:srgbClr val="FFFFFF"/>
                  </a:solidFill>
                </a:uFill>
                <a:latin typeface="Calibri"/>
                <a:ea typeface="DejaVu Sans"/>
              </a:rPr>
              <a:t>7.1</a:t>
            </a:r>
            <a:r>
              <a:rPr lang="en-US" sz="2400" b="1" strike="noStrike" spc="-1">
                <a:solidFill>
                  <a:srgbClr val="000000"/>
                </a:solidFill>
                <a:uFill>
                  <a:solidFill>
                    <a:srgbClr val="FFFFFF"/>
                  </a:solidFill>
                </a:uFill>
                <a:latin typeface="Calibri"/>
                <a:ea typeface="DejaVu Sans"/>
              </a:rPr>
              <a:t> KPa, F4 – </a:t>
            </a:r>
            <a:r>
              <a:rPr lang="en-US" sz="2400" b="1" strike="noStrike" spc="-1">
                <a:solidFill>
                  <a:srgbClr val="FF0000"/>
                </a:solidFill>
                <a:uFill>
                  <a:solidFill>
                    <a:srgbClr val="FFFFFF"/>
                  </a:solidFill>
                </a:uFill>
                <a:latin typeface="Calibri"/>
                <a:ea typeface="DejaVu Sans"/>
              </a:rPr>
              <a:t>14.5</a:t>
            </a:r>
            <a:r>
              <a:rPr lang="en-US" sz="2400" b="1" strike="noStrike" spc="-1">
                <a:solidFill>
                  <a:srgbClr val="000000"/>
                </a:solidFill>
                <a:uFill>
                  <a:solidFill>
                    <a:srgbClr val="FFFFFF"/>
                  </a:solidFill>
                </a:uFill>
                <a:latin typeface="Calibri"/>
                <a:ea typeface="DejaVu Sans"/>
              </a:rPr>
              <a:t> Kpa</a:t>
            </a:r>
            <a:endParaRPr lang="en-US" sz="1800" b="0" strike="noStrike" spc="-1">
              <a:solidFill>
                <a:srgbClr val="000000"/>
              </a:solidFill>
              <a:uFill>
                <a:solidFill>
                  <a:srgbClr val="FFFFFF"/>
                </a:solidFill>
              </a:uFill>
              <a:latin typeface="Arial"/>
            </a:endParaRPr>
          </a:p>
          <a:p>
            <a:pPr>
              <a:lnSpc>
                <a:spcPct val="100000"/>
              </a:lnSpc>
            </a:pPr>
            <a:r>
              <a:rPr lang="en-US" sz="2400" b="1" strike="noStrike" spc="-1">
                <a:solidFill>
                  <a:srgbClr val="000000"/>
                </a:solidFill>
                <a:uFill>
                  <a:solidFill>
                    <a:srgbClr val="FFFFFF"/>
                  </a:solidFill>
                </a:uFill>
                <a:latin typeface="Calibri"/>
                <a:ea typeface="DejaVu Sans"/>
              </a:rPr>
              <a:t>Hepatita B: F≥2 – </a:t>
            </a:r>
            <a:r>
              <a:rPr lang="en-US" sz="2400" b="1" strike="noStrike" spc="-1">
                <a:solidFill>
                  <a:srgbClr val="FF0000"/>
                </a:solidFill>
                <a:uFill>
                  <a:solidFill>
                    <a:srgbClr val="FFFFFF"/>
                  </a:solidFill>
                </a:uFill>
                <a:latin typeface="Calibri"/>
                <a:ea typeface="DejaVu Sans"/>
              </a:rPr>
              <a:t>7.2</a:t>
            </a:r>
            <a:r>
              <a:rPr lang="en-US" sz="2400" b="1" strike="noStrike" spc="-1">
                <a:solidFill>
                  <a:srgbClr val="000000"/>
                </a:solidFill>
                <a:uFill>
                  <a:solidFill>
                    <a:srgbClr val="FFFFFF"/>
                  </a:solidFill>
                </a:uFill>
                <a:latin typeface="Calibri"/>
                <a:ea typeface="DejaVu Sans"/>
              </a:rPr>
              <a:t> KPa, F4 – </a:t>
            </a:r>
            <a:r>
              <a:rPr lang="en-US" sz="2400" b="1" strike="noStrike" spc="-1">
                <a:solidFill>
                  <a:srgbClr val="FF0000"/>
                </a:solidFill>
                <a:uFill>
                  <a:solidFill>
                    <a:srgbClr val="FFFFFF"/>
                  </a:solidFill>
                </a:uFill>
                <a:latin typeface="Calibri"/>
                <a:ea typeface="DejaVu Sans"/>
              </a:rPr>
              <a:t>18.2</a:t>
            </a:r>
            <a:r>
              <a:rPr lang="en-US" sz="2400" b="1" strike="noStrike" spc="-1">
                <a:solidFill>
                  <a:srgbClr val="000000"/>
                </a:solidFill>
                <a:uFill>
                  <a:solidFill>
                    <a:srgbClr val="FFFFFF"/>
                  </a:solidFill>
                </a:uFill>
                <a:latin typeface="Calibri"/>
                <a:ea typeface="DejaVu Sans"/>
              </a:rPr>
              <a:t> Kpa</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Acoustic Radiation Force Impulse – ARFI</a:t>
            </a:r>
            <a:endParaRPr lang="en-US" sz="1800" b="0" strike="noStrike" spc="-1">
              <a:solidFill>
                <a:srgbClr val="000000"/>
              </a:solidFill>
              <a:uFill>
                <a:solidFill>
                  <a:srgbClr val="FFFFFF"/>
                </a:solidFill>
              </a:uFill>
              <a:latin typeface="Arial"/>
            </a:endParaRPr>
          </a:p>
        </p:txBody>
      </p:sp>
      <p:sp>
        <p:nvSpPr>
          <p:cNvPr id="246"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3200" b="0" strike="noStrike" spc="-1">
                <a:solidFill>
                  <a:srgbClr val="000000"/>
                </a:solidFill>
                <a:uFill>
                  <a:solidFill>
                    <a:srgbClr val="FFFFFF"/>
                  </a:solidFill>
                </a:uFill>
                <a:latin typeface="Calibri"/>
              </a:rPr>
              <a:t>First introduced by Siemens on Acuson S2000</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3200" b="0" strike="noStrike" spc="-1">
                <a:solidFill>
                  <a:srgbClr val="000000"/>
                </a:solidFill>
                <a:uFill>
                  <a:solidFill>
                    <a:srgbClr val="FFFFFF"/>
                  </a:solidFill>
                </a:uFill>
                <a:latin typeface="Calibri"/>
              </a:rPr>
              <a:t>Available now from other manufacturers on their high-end machines (Elasto PQ – Philips)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4"/>
          <p:cNvPicPr/>
          <p:nvPr/>
        </p:nvPicPr>
        <p:blipFill>
          <a:blip r:embed="rId2"/>
          <a:stretch/>
        </p:blipFill>
        <p:spPr>
          <a:xfrm>
            <a:off x="2666880" y="1219320"/>
            <a:ext cx="6788880" cy="4525200"/>
          </a:xfrm>
          <a:prstGeom prst="rect">
            <a:avLst/>
          </a:prstGeom>
          <a:ln>
            <a:noFill/>
          </a:ln>
        </p:spPr>
      </p:pic>
      <p:sp>
        <p:nvSpPr>
          <p:cNvPr id="248" name="CustomShape 1"/>
          <p:cNvSpPr/>
          <p:nvPr/>
        </p:nvSpPr>
        <p:spPr>
          <a:xfrm>
            <a:off x="804240" y="1602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Arial"/>
                <a:ea typeface="Arial"/>
              </a:rPr>
              <a:t>Acoustic Radiation Force Impulse – ARFI</a:t>
            </a:r>
            <a:endParaRPr lang="en-US" sz="1800" b="0" strike="noStrike" spc="-1">
              <a:solidFill>
                <a:srgbClr val="000000"/>
              </a:solidFill>
              <a:uFill>
                <a:solidFill>
                  <a:srgbClr val="FFFFFF"/>
                </a:solidFill>
              </a:uFill>
              <a:latin typeface="Arial"/>
            </a:endParaRPr>
          </a:p>
        </p:txBody>
      </p:sp>
      <p:sp>
        <p:nvSpPr>
          <p:cNvPr id="249" name="CustomShape 2"/>
          <p:cNvSpPr/>
          <p:nvPr/>
        </p:nvSpPr>
        <p:spPr>
          <a:xfrm>
            <a:off x="7391520" y="3200400"/>
            <a:ext cx="685080" cy="1142280"/>
          </a:xfrm>
          <a:prstGeom prst="ellipse">
            <a:avLst/>
          </a:prstGeom>
          <a:noFill/>
          <a:ln w="25560">
            <a:solidFill>
              <a:srgbClr val="FF0000"/>
            </a:solidFill>
            <a:round/>
          </a:ln>
        </p:spPr>
        <p:style>
          <a:lnRef idx="0">
            <a:scrgbClr r="0" g="0" b="0"/>
          </a:lnRef>
          <a:fillRef idx="0">
            <a:scrgbClr r="0" g="0" b="0"/>
          </a:fillRef>
          <a:effectRef idx="0">
            <a:scrgbClr r="0" g="0" b="0"/>
          </a:effectRef>
          <a:fontRef idx="minor"/>
        </p:style>
      </p:sp>
      <p:sp>
        <p:nvSpPr>
          <p:cNvPr id="250" name="CustomShape 3"/>
          <p:cNvSpPr/>
          <p:nvPr/>
        </p:nvSpPr>
        <p:spPr>
          <a:xfrm>
            <a:off x="4419720" y="3124080"/>
            <a:ext cx="685080" cy="1142280"/>
          </a:xfrm>
          <a:prstGeom prst="ellipse">
            <a:avLst/>
          </a:prstGeom>
          <a:noFill/>
          <a:ln w="25560">
            <a:solidFill>
              <a:srgbClr val="FF0000"/>
            </a:solidFill>
            <a:round/>
          </a:ln>
        </p:spPr>
        <p:style>
          <a:lnRef idx="0">
            <a:scrgbClr r="0" g="0" b="0"/>
          </a:lnRef>
          <a:fillRef idx="0">
            <a:scrgbClr r="0" g="0" b="0"/>
          </a:fillRef>
          <a:effectRef idx="0">
            <a:scrgbClr r="0" g="0" b="0"/>
          </a:effectRef>
          <a:fontRef idx="minor"/>
        </p:style>
      </p:sp>
      <p:sp>
        <p:nvSpPr>
          <p:cNvPr id="251" name="Line 4"/>
          <p:cNvSpPr/>
          <p:nvPr/>
        </p:nvSpPr>
        <p:spPr>
          <a:xfrm flipH="1">
            <a:off x="5486400" y="4495680"/>
            <a:ext cx="2133360" cy="1600200"/>
          </a:xfrm>
          <a:prstGeom prst="line">
            <a:avLst/>
          </a:prstGeom>
          <a:ln w="19080">
            <a:solidFill>
              <a:srgbClr val="0000FF"/>
            </a:solidFill>
            <a:round/>
          </a:ln>
        </p:spPr>
        <p:style>
          <a:lnRef idx="0">
            <a:scrgbClr r="0" g="0" b="0"/>
          </a:lnRef>
          <a:fillRef idx="0">
            <a:scrgbClr r="0" g="0" b="0"/>
          </a:fillRef>
          <a:effectRef idx="0">
            <a:scrgbClr r="0" g="0" b="0"/>
          </a:effectRef>
          <a:fontRef idx="minor"/>
        </p:style>
      </p:sp>
      <p:sp>
        <p:nvSpPr>
          <p:cNvPr id="252" name="CustomShape 5"/>
          <p:cNvSpPr/>
          <p:nvPr/>
        </p:nvSpPr>
        <p:spPr>
          <a:xfrm>
            <a:off x="4412880" y="5979960"/>
            <a:ext cx="14745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Acoustic wave</a:t>
            </a:r>
            <a:endParaRPr lang="en-US" sz="1800" b="0" strike="noStrike" spc="-1">
              <a:solidFill>
                <a:srgbClr val="000000"/>
              </a:solidFill>
              <a:uFill>
                <a:solidFill>
                  <a:srgbClr val="FFFFFF"/>
                </a:solidFill>
              </a:uFill>
              <a:latin typeface="Arial"/>
            </a:endParaRPr>
          </a:p>
        </p:txBody>
      </p:sp>
      <p:sp>
        <p:nvSpPr>
          <p:cNvPr id="253" name="Line 6"/>
          <p:cNvSpPr/>
          <p:nvPr/>
        </p:nvSpPr>
        <p:spPr>
          <a:xfrm>
            <a:off x="7696080" y="3809880"/>
            <a:ext cx="360" cy="2209680"/>
          </a:xfrm>
          <a:prstGeom prst="line">
            <a:avLst/>
          </a:prstGeom>
          <a:ln w="19080">
            <a:solidFill>
              <a:srgbClr val="0000FF"/>
            </a:solidFill>
            <a:round/>
          </a:ln>
        </p:spPr>
        <p:style>
          <a:lnRef idx="0">
            <a:scrgbClr r="0" g="0" b="0"/>
          </a:lnRef>
          <a:fillRef idx="0">
            <a:scrgbClr r="0" g="0" b="0"/>
          </a:fillRef>
          <a:effectRef idx="0">
            <a:scrgbClr r="0" g="0" b="0"/>
          </a:effectRef>
          <a:fontRef idx="minor"/>
        </p:style>
      </p:sp>
      <p:sp>
        <p:nvSpPr>
          <p:cNvPr id="254" name="CustomShape 7"/>
          <p:cNvSpPr/>
          <p:nvPr/>
        </p:nvSpPr>
        <p:spPr>
          <a:xfrm>
            <a:off x="7234200" y="5979960"/>
            <a:ext cx="19119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ROI</a:t>
            </a:r>
            <a:endParaRPr lang="en-US" sz="1800" b="0" strike="noStrike" spc="-1">
              <a:solidFill>
                <a:srgbClr val="000000"/>
              </a:solidFill>
              <a:uFill>
                <a:solidFill>
                  <a:srgbClr val="FFFFFF"/>
                </a:solidFill>
              </a:uFill>
              <a:latin typeface="Arial"/>
            </a:endParaRPr>
          </a:p>
        </p:txBody>
      </p:sp>
      <p:sp>
        <p:nvSpPr>
          <p:cNvPr id="255" name="Line 8"/>
          <p:cNvSpPr/>
          <p:nvPr/>
        </p:nvSpPr>
        <p:spPr>
          <a:xfrm>
            <a:off x="7619760" y="2819160"/>
            <a:ext cx="1981440" cy="152640"/>
          </a:xfrm>
          <a:prstGeom prst="line">
            <a:avLst/>
          </a:prstGeom>
          <a:ln w="9360">
            <a:solidFill>
              <a:srgbClr val="0000FF"/>
            </a:solidFill>
            <a:round/>
          </a:ln>
        </p:spPr>
        <p:style>
          <a:lnRef idx="0">
            <a:scrgbClr r="0" g="0" b="0"/>
          </a:lnRef>
          <a:fillRef idx="0">
            <a:scrgbClr r="0" g="0" b="0"/>
          </a:fillRef>
          <a:effectRef idx="0">
            <a:scrgbClr r="0" g="0" b="0"/>
          </a:effectRef>
          <a:fontRef idx="minor"/>
        </p:style>
      </p:sp>
      <p:sp>
        <p:nvSpPr>
          <p:cNvPr id="256" name="Line 9"/>
          <p:cNvSpPr/>
          <p:nvPr/>
        </p:nvSpPr>
        <p:spPr>
          <a:xfrm flipV="1">
            <a:off x="7696080" y="2971800"/>
            <a:ext cx="1905120" cy="75960"/>
          </a:xfrm>
          <a:prstGeom prst="line">
            <a:avLst/>
          </a:prstGeom>
          <a:ln w="9360">
            <a:solidFill>
              <a:srgbClr val="0000FF"/>
            </a:solidFill>
            <a:round/>
          </a:ln>
        </p:spPr>
        <p:style>
          <a:lnRef idx="0">
            <a:scrgbClr r="0" g="0" b="0"/>
          </a:lnRef>
          <a:fillRef idx="0">
            <a:scrgbClr r="0" g="0" b="0"/>
          </a:fillRef>
          <a:effectRef idx="0">
            <a:scrgbClr r="0" g="0" b="0"/>
          </a:effectRef>
          <a:fontRef idx="minor"/>
        </p:style>
      </p:sp>
      <p:sp>
        <p:nvSpPr>
          <p:cNvPr id="257" name="CustomShape 10"/>
          <p:cNvSpPr/>
          <p:nvPr/>
        </p:nvSpPr>
        <p:spPr>
          <a:xfrm>
            <a:off x="9527400" y="2870280"/>
            <a:ext cx="10432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Calibri"/>
                <a:ea typeface="DejaVu Sans"/>
              </a:rPr>
              <a:t>Ultrasound </a:t>
            </a:r>
            <a:endParaRPr lang="en-US" sz="1800" b="0" strike="noStrike" spc="-1">
              <a:solidFill>
                <a:srgbClr val="000000"/>
              </a:solidFill>
              <a:uFill>
                <a:solidFill>
                  <a:srgbClr val="FFFFFF"/>
                </a:solidFill>
              </a:uFill>
              <a:latin typeface="Arial"/>
            </a:endParaRPr>
          </a:p>
          <a:p>
            <a:pPr>
              <a:lnSpc>
                <a:spcPct val="100000"/>
              </a:lnSpc>
            </a:pPr>
            <a:r>
              <a:rPr lang="en-US" sz="1400" b="1" strike="noStrike" spc="-1">
                <a:solidFill>
                  <a:srgbClr val="000000"/>
                </a:solidFill>
                <a:uFill>
                  <a:solidFill>
                    <a:srgbClr val="FFFFFF"/>
                  </a:solidFill>
                </a:uFill>
                <a:latin typeface="Calibri"/>
                <a:ea typeface="DejaVu Sans"/>
              </a:rPr>
              <a:t>waves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Calibri Light"/>
              </a:rPr>
              <a:t>Acoustic Radiation Force Impulse – ARFI</a:t>
            </a:r>
            <a:endParaRPr lang="en-US" sz="1800" b="0" strike="noStrike" spc="-1">
              <a:solidFill>
                <a:srgbClr val="000000"/>
              </a:solidFill>
              <a:uFill>
                <a:solidFill>
                  <a:srgbClr val="FFFFFF"/>
                </a:solidFill>
              </a:uFill>
              <a:latin typeface="Arial"/>
            </a:endParaRPr>
          </a:p>
        </p:txBody>
      </p:sp>
      <p:sp>
        <p:nvSpPr>
          <p:cNvPr id="259" name="CustomShape 2"/>
          <p:cNvSpPr/>
          <p:nvPr/>
        </p:nvSpPr>
        <p:spPr>
          <a:xfrm>
            <a:off x="2680560" y="5904000"/>
            <a:ext cx="497988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There are not validation criteria for this method</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Most specialists use those from Fibroscan </a:t>
            </a:r>
            <a:endParaRPr lang="en-US" sz="1800" b="0" strike="noStrike" spc="-1">
              <a:solidFill>
                <a:srgbClr val="000000"/>
              </a:solidFill>
              <a:uFill>
                <a:solidFill>
                  <a:srgbClr val="FFFFFF"/>
                </a:solidFill>
              </a:uFill>
              <a:latin typeface="Arial"/>
            </a:endParaRPr>
          </a:p>
        </p:txBody>
      </p:sp>
      <p:pic>
        <p:nvPicPr>
          <p:cNvPr id="260" name="Picture 15"/>
          <p:cNvPicPr/>
          <p:nvPr/>
        </p:nvPicPr>
        <p:blipFill>
          <a:blip r:embed="rId2"/>
          <a:stretch/>
        </p:blipFill>
        <p:spPr>
          <a:xfrm>
            <a:off x="2971800" y="1219320"/>
            <a:ext cx="6430320" cy="4525200"/>
          </a:xfrm>
          <a:prstGeom prst="rect">
            <a:avLst/>
          </a:prstGeom>
          <a:ln>
            <a:noFill/>
          </a:ln>
        </p:spPr>
      </p:pic>
      <p:sp>
        <p:nvSpPr>
          <p:cNvPr id="261" name="CustomShape 3"/>
          <p:cNvSpPr/>
          <p:nvPr/>
        </p:nvSpPr>
        <p:spPr>
          <a:xfrm>
            <a:off x="3657600" y="5410080"/>
            <a:ext cx="990000" cy="15156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62" name="CustomShape 4"/>
          <p:cNvSpPr/>
          <p:nvPr/>
        </p:nvSpPr>
        <p:spPr>
          <a:xfrm>
            <a:off x="7848720" y="2209680"/>
            <a:ext cx="1294560" cy="60876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Arial"/>
                <a:ea typeface="Arial"/>
              </a:rPr>
              <a:t>Acoustic Radiation Force Impulse – ARFI</a:t>
            </a:r>
            <a:endParaRPr lang="en-US" sz="1800" b="0" strike="noStrike" spc="-1">
              <a:solidFill>
                <a:srgbClr val="000000"/>
              </a:solidFill>
              <a:uFill>
                <a:solidFill>
                  <a:srgbClr val="FFFFFF"/>
                </a:solidFill>
              </a:uFill>
              <a:latin typeface="Arial"/>
            </a:endParaRPr>
          </a:p>
        </p:txBody>
      </p:sp>
      <p:pic>
        <p:nvPicPr>
          <p:cNvPr id="264" name="Picture 6"/>
          <p:cNvPicPr/>
          <p:nvPr/>
        </p:nvPicPr>
        <p:blipFill>
          <a:blip r:embed="rId2"/>
          <a:stretch/>
        </p:blipFill>
        <p:spPr>
          <a:xfrm>
            <a:off x="6705720" y="2362320"/>
            <a:ext cx="3369600" cy="2447280"/>
          </a:xfrm>
          <a:prstGeom prst="rect">
            <a:avLst/>
          </a:prstGeom>
          <a:ln>
            <a:noFill/>
          </a:ln>
        </p:spPr>
      </p:pic>
      <p:sp>
        <p:nvSpPr>
          <p:cNvPr id="265" name="CustomShape 2"/>
          <p:cNvSpPr/>
          <p:nvPr/>
        </p:nvSpPr>
        <p:spPr>
          <a:xfrm>
            <a:off x="1523880" y="6355800"/>
            <a:ext cx="9143280" cy="50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900" b="1" strike="noStrike" spc="-1">
                <a:solidFill>
                  <a:srgbClr val="000000"/>
                </a:solidFill>
                <a:uFill>
                  <a:solidFill>
                    <a:srgbClr val="FFFFFF"/>
                  </a:solidFill>
                </a:uFill>
                <a:latin typeface="Calibri"/>
                <a:ea typeface="DejaVu Sans"/>
              </a:rPr>
              <a:t>Lupsor M, Badea R, Stefanescu H, Sparchez Z, Branda H, Serban A, Maniu A. </a:t>
            </a:r>
            <a:r>
              <a:rPr lang="en-US" sz="900" b="1" u="sng" strike="noStrike" spc="-1">
                <a:solidFill>
                  <a:srgbClr val="0000FF"/>
                </a:solidFill>
                <a:uFill>
                  <a:solidFill>
                    <a:srgbClr val="FFFFFF"/>
                  </a:solidFill>
                </a:uFill>
                <a:latin typeface="Calibri"/>
                <a:ea typeface="DejaVu Sans"/>
                <a:hlinkClick r:id="rId3"/>
              </a:rPr>
              <a:t>Performance of a new elastographic method (ARFI technology) compared to unidimensional transient elastography in the noninvasive assessment of chronic hepatitis C. Preliminary results.</a:t>
            </a:r>
            <a:r>
              <a:rPr lang="en-US" sz="900" b="1" strike="noStrike" spc="-1">
                <a:solidFill>
                  <a:srgbClr val="000000"/>
                </a:solidFill>
                <a:uFill>
                  <a:solidFill>
                    <a:srgbClr val="FFFFFF"/>
                  </a:solidFill>
                </a:uFill>
                <a:latin typeface="Calibri"/>
                <a:ea typeface="DejaVu Sans"/>
              </a:rPr>
              <a:t> J Gastrointestin Liver Dis. 2009 Sep;18(3):303-10. PubMed PMID: 19795024. </a:t>
            </a:r>
            <a:endParaRPr lang="en-US" sz="1800" b="0" strike="noStrike" spc="-1">
              <a:solidFill>
                <a:srgbClr val="000000"/>
              </a:solidFill>
              <a:uFill>
                <a:solidFill>
                  <a:srgbClr val="FFFFFF"/>
                </a:solidFill>
              </a:uFill>
              <a:latin typeface="Arial"/>
            </a:endParaRPr>
          </a:p>
        </p:txBody>
      </p:sp>
      <p:sp>
        <p:nvSpPr>
          <p:cNvPr id="266" name="CustomShape 3"/>
          <p:cNvSpPr/>
          <p:nvPr/>
        </p:nvSpPr>
        <p:spPr>
          <a:xfrm>
            <a:off x="2148480" y="2362320"/>
            <a:ext cx="3041280" cy="3016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uFill>
                  <a:solidFill>
                    <a:srgbClr val="FFFFFF"/>
                  </a:solidFill>
                </a:uFill>
                <a:latin typeface="Calibri"/>
                <a:ea typeface="DejaVu Sans"/>
              </a:rPr>
              <a:t>N=112 VHC</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Calibri"/>
                <a:ea typeface="DejaVu Sans"/>
              </a:rPr>
              <a:t>AUROC: 	0.94 F≥2</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Calibri"/>
                <a:ea typeface="DejaVu Sans"/>
              </a:rPr>
              <a:t>	 	0.86 F≥3</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Calibri"/>
                <a:ea typeface="DejaVu Sans"/>
              </a:rPr>
              <a:t>		0.91 F4</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Calibri"/>
                <a:ea typeface="DejaVu Sans"/>
              </a:rPr>
              <a:t>Cut-off:	F2 1.34 m/s</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Calibri"/>
                <a:ea typeface="DejaVu Sans"/>
              </a:rPr>
              <a:t>	              F3 1.61 m/s</a:t>
            </a:r>
            <a:endParaRPr lang="en-US" sz="1800" b="0" strike="noStrike" spc="-1">
              <a:solidFill>
                <a:srgbClr val="000000"/>
              </a:solidFill>
              <a:uFill>
                <a:solidFill>
                  <a:srgbClr val="FFFFFF"/>
                </a:solidFill>
              </a:uFill>
              <a:latin typeface="Arial"/>
            </a:endParaRPr>
          </a:p>
          <a:p>
            <a:pPr>
              <a:lnSpc>
                <a:spcPct val="100000"/>
              </a:lnSpc>
            </a:pPr>
            <a:r>
              <a:rPr lang="en-US" sz="2400" b="0" strike="noStrike" spc="-1">
                <a:solidFill>
                  <a:srgbClr val="000000"/>
                </a:solidFill>
                <a:uFill>
                  <a:solidFill>
                    <a:srgbClr val="FFFFFF"/>
                  </a:solidFill>
                </a:uFill>
                <a:latin typeface="Calibri"/>
                <a:ea typeface="DejaVu Sans"/>
              </a:rPr>
              <a:t>	              F4 2.00 m/s</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Arial"/>
                <a:ea typeface="Arial"/>
              </a:rPr>
              <a:t>Shear-Wave Elastography (SWE)</a:t>
            </a:r>
            <a:endParaRPr lang="en-US" sz="1800" b="0" strike="noStrike" spc="-1">
              <a:solidFill>
                <a:srgbClr val="000000"/>
              </a:solidFill>
              <a:uFill>
                <a:solidFill>
                  <a:srgbClr val="FFFFFF"/>
                </a:solidFill>
              </a:uFill>
              <a:latin typeface="Arial"/>
            </a:endParaRPr>
          </a:p>
        </p:txBody>
      </p:sp>
      <p:pic>
        <p:nvPicPr>
          <p:cNvPr id="268" name="Picture 6"/>
          <p:cNvPicPr/>
          <p:nvPr/>
        </p:nvPicPr>
        <p:blipFill>
          <a:blip r:embed="rId3"/>
          <a:stretch/>
        </p:blipFill>
        <p:spPr>
          <a:xfrm>
            <a:off x="2590920" y="4613400"/>
            <a:ext cx="2361600" cy="2243880"/>
          </a:xfrm>
          <a:prstGeom prst="rect">
            <a:avLst/>
          </a:prstGeom>
          <a:ln>
            <a:noFill/>
          </a:ln>
        </p:spPr>
      </p:pic>
      <p:sp>
        <p:nvSpPr>
          <p:cNvPr id="269" name="CustomShape 2"/>
          <p:cNvSpPr/>
          <p:nvPr/>
        </p:nvSpPr>
        <p:spPr>
          <a:xfrm>
            <a:off x="2209680" y="1523880"/>
            <a:ext cx="7863840" cy="264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gn="just">
              <a:lnSpc>
                <a:spcPct val="100000"/>
              </a:lnSpc>
              <a:buClr>
                <a:srgbClr val="000000"/>
              </a:buClr>
              <a:buFont typeface="Symbol"/>
              <a:buChar char=""/>
            </a:pPr>
            <a:r>
              <a:rPr lang="en-US" sz="2800" b="0" strike="noStrike" spc="-1">
                <a:solidFill>
                  <a:srgbClr val="000000"/>
                </a:solidFill>
                <a:uFill>
                  <a:solidFill>
                    <a:srgbClr val="FFFFFF"/>
                  </a:solidFill>
                </a:uFill>
                <a:latin typeface="Calibri"/>
                <a:ea typeface="DejaVu Sans"/>
              </a:rPr>
              <a:t> Most recent of the techniques is the result of over 30 years of research. </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marL="216000" indent="-215640" algn="just">
              <a:lnSpc>
                <a:spcPct val="100000"/>
              </a:lnSpc>
              <a:buClr>
                <a:srgbClr val="000000"/>
              </a:buClr>
              <a:buFont typeface="Symbol"/>
              <a:buChar char=""/>
            </a:pPr>
            <a:r>
              <a:rPr lang="en-US" sz="2800" b="0" strike="noStrike" spc="-1">
                <a:solidFill>
                  <a:srgbClr val="000000"/>
                </a:solidFill>
                <a:uFill>
                  <a:solidFill>
                    <a:srgbClr val="FFFFFF"/>
                  </a:solidFill>
                </a:uFill>
                <a:latin typeface="Calibri"/>
                <a:ea typeface="DejaVu Sans"/>
              </a:rPr>
              <a:t>Brings innovations in the domain of ultrasonography (SonicTouch</a:t>
            </a:r>
            <a:r>
              <a:rPr lang="en-US" sz="2800" b="0" strike="noStrike" spc="-1" baseline="30000">
                <a:solidFill>
                  <a:srgbClr val="000000"/>
                </a:solidFill>
                <a:uFill>
                  <a:solidFill>
                    <a:srgbClr val="FFFFFF"/>
                  </a:solidFill>
                </a:uFill>
                <a:latin typeface="Calibri"/>
                <a:ea typeface="DejaVu Sans"/>
              </a:rPr>
              <a:t>TM</a:t>
            </a:r>
            <a:r>
              <a:rPr lang="en-US" sz="2800" b="0" strike="noStrike" spc="-1">
                <a:solidFill>
                  <a:srgbClr val="000000"/>
                </a:solidFill>
                <a:uFill>
                  <a:solidFill>
                    <a:srgbClr val="FFFFFF"/>
                  </a:solidFill>
                </a:uFill>
                <a:latin typeface="Calibri"/>
                <a:ea typeface="DejaVu Sans"/>
              </a:rPr>
              <a:t> si Ultrafast</a:t>
            </a:r>
            <a:r>
              <a:rPr lang="en-US" sz="2800" b="0" strike="noStrike" spc="-1" baseline="30000">
                <a:solidFill>
                  <a:srgbClr val="000000"/>
                </a:solidFill>
                <a:uFill>
                  <a:solidFill>
                    <a:srgbClr val="FFFFFF"/>
                  </a:solidFill>
                </a:uFill>
                <a:latin typeface="Calibri"/>
                <a:ea typeface="DejaVu Sans"/>
              </a:rPr>
              <a:t>TM</a:t>
            </a:r>
            <a:r>
              <a:rPr lang="en-US" sz="2800" b="0" strike="noStrike" spc="-1">
                <a:solidFill>
                  <a:srgbClr val="000000"/>
                </a:solidFill>
                <a:uFill>
                  <a:solidFill>
                    <a:srgbClr val="FFFFFF"/>
                  </a:solidFill>
                </a:uFill>
                <a:latin typeface="Calibri"/>
                <a:ea typeface="DejaVu Sans"/>
              </a:rPr>
              <a:t>  Imaging)</a:t>
            </a:r>
            <a:endParaRPr lang="en-US" sz="1800" b="0" strike="noStrike" spc="-1">
              <a:solidFill>
                <a:srgbClr val="000000"/>
              </a:solidFill>
              <a:uFill>
                <a:solidFill>
                  <a:srgbClr val="FFFFFF"/>
                </a:solidFill>
              </a:uFill>
              <a:latin typeface="Arial"/>
            </a:endParaRPr>
          </a:p>
        </p:txBody>
      </p:sp>
      <p:pic>
        <p:nvPicPr>
          <p:cNvPr id="270" name="Picture 13"/>
          <p:cNvPicPr/>
          <p:nvPr/>
        </p:nvPicPr>
        <p:blipFill>
          <a:blip r:embed="rId4"/>
          <a:stretch/>
        </p:blipFill>
        <p:spPr>
          <a:xfrm>
            <a:off x="5943600" y="4334040"/>
            <a:ext cx="4037760" cy="2523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853200" y="24516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Arial"/>
                <a:ea typeface="Arial"/>
              </a:rPr>
              <a:t>Shear-Wave Elastography (SWE)</a:t>
            </a:r>
            <a:endParaRPr lang="en-US" sz="1800" b="0" strike="noStrike" spc="-1">
              <a:solidFill>
                <a:srgbClr val="000000"/>
              </a:solidFill>
              <a:uFill>
                <a:solidFill>
                  <a:srgbClr val="FFFFFF"/>
                </a:solidFill>
              </a:uFill>
              <a:latin typeface="Arial"/>
            </a:endParaRPr>
          </a:p>
        </p:txBody>
      </p:sp>
      <p:pic>
        <p:nvPicPr>
          <p:cNvPr id="272" name="Picture 5"/>
          <p:cNvPicPr/>
          <p:nvPr/>
        </p:nvPicPr>
        <p:blipFill>
          <a:blip r:embed="rId3"/>
          <a:stretch/>
        </p:blipFill>
        <p:spPr>
          <a:xfrm>
            <a:off x="2133720" y="1219320"/>
            <a:ext cx="7238160" cy="5357160"/>
          </a:xfrm>
          <a:prstGeom prst="rect">
            <a:avLst/>
          </a:prstGeom>
          <a:ln>
            <a:noFill/>
          </a:ln>
        </p:spPr>
      </p:pic>
      <p:sp>
        <p:nvSpPr>
          <p:cNvPr id="273" name="CustomShape 2"/>
          <p:cNvSpPr/>
          <p:nvPr/>
        </p:nvSpPr>
        <p:spPr>
          <a:xfrm>
            <a:off x="8077320" y="4648320"/>
            <a:ext cx="1294560" cy="1218600"/>
          </a:xfrm>
          <a:prstGeom prst="ellipse">
            <a:avLst/>
          </a:prstGeom>
          <a:noFill/>
          <a:ln w="25560">
            <a:solidFill>
              <a:srgbClr val="FF0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Calibri Light"/>
              </a:rPr>
              <a:t>Shear-Wave Elastography (SWE)</a:t>
            </a:r>
            <a:endParaRPr lang="en-US" sz="1800" b="0" strike="noStrike" spc="-1">
              <a:solidFill>
                <a:srgbClr val="000000"/>
              </a:solidFill>
              <a:uFill>
                <a:solidFill>
                  <a:srgbClr val="FFFFFF"/>
                </a:solidFill>
              </a:uFill>
              <a:latin typeface="Arial"/>
            </a:endParaRPr>
          </a:p>
        </p:txBody>
      </p:sp>
      <p:sp>
        <p:nvSpPr>
          <p:cNvPr id="275" name="CustomShape 2"/>
          <p:cNvSpPr/>
          <p:nvPr/>
        </p:nvSpPr>
        <p:spPr>
          <a:xfrm>
            <a:off x="1676520" y="1600200"/>
            <a:ext cx="7466760" cy="392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800" b="0" strike="noStrike" spc="-1">
                <a:solidFill>
                  <a:srgbClr val="000000"/>
                </a:solidFill>
                <a:uFill>
                  <a:solidFill>
                    <a:srgbClr val="FFFFFF"/>
                  </a:solidFill>
                </a:uFill>
                <a:latin typeface="Calibri"/>
                <a:ea typeface="DejaVu Sans"/>
              </a:rPr>
              <a:t>N= 113 VHC</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Calibri"/>
                <a:ea typeface="DejaVu Sans"/>
              </a:rPr>
              <a:t>Comparatie cu FS</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Calibri"/>
                <a:ea typeface="DejaVu Sans"/>
              </a:rPr>
              <a:t>		</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Calibri"/>
                <a:ea typeface="DejaVu Sans"/>
              </a:rPr>
              <a:t>				FS		SWE</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Calibri"/>
                <a:ea typeface="DejaVu Sans"/>
              </a:rPr>
              <a:t>AUROC	F≥2		0.846		</a:t>
            </a:r>
            <a:r>
              <a:rPr lang="en-US" sz="2800" b="0" strike="noStrike" spc="-1">
                <a:solidFill>
                  <a:srgbClr val="FF0000"/>
                </a:solidFill>
                <a:uFill>
                  <a:solidFill>
                    <a:srgbClr val="FFFFFF"/>
                  </a:solidFill>
                </a:uFill>
                <a:latin typeface="Calibri"/>
                <a:ea typeface="DejaVu Sans"/>
              </a:rPr>
              <a:t>0.948</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Calibri"/>
                <a:ea typeface="DejaVu Sans"/>
              </a:rPr>
              <a:t>		F≥3		0.857		</a:t>
            </a:r>
            <a:r>
              <a:rPr lang="en-US" sz="2800" b="0" strike="noStrike" spc="-1">
                <a:solidFill>
                  <a:srgbClr val="FF0000"/>
                </a:solidFill>
                <a:uFill>
                  <a:solidFill>
                    <a:srgbClr val="FFFFFF"/>
                  </a:solidFill>
                </a:uFill>
                <a:latin typeface="Calibri"/>
                <a:ea typeface="DejaVu Sans"/>
              </a:rPr>
              <a:t>0.962</a:t>
            </a:r>
            <a:endParaRPr lang="en-US" sz="1800" b="0" strike="noStrike" spc="-1">
              <a:solidFill>
                <a:srgbClr val="000000"/>
              </a:solidFill>
              <a:uFill>
                <a:solidFill>
                  <a:srgbClr val="FFFFFF"/>
                </a:solidFill>
              </a:uFill>
              <a:latin typeface="Arial"/>
            </a:endParaRPr>
          </a:p>
          <a:p>
            <a:pPr algn="just">
              <a:lnSpc>
                <a:spcPct val="100000"/>
              </a:lnSpc>
            </a:pPr>
            <a:r>
              <a:rPr lang="en-US" sz="2800" b="0" strike="noStrike" spc="-1">
                <a:solidFill>
                  <a:srgbClr val="000000"/>
                </a:solidFill>
                <a:uFill>
                  <a:solidFill>
                    <a:srgbClr val="FFFFFF"/>
                  </a:solidFill>
                </a:uFill>
                <a:latin typeface="Calibri"/>
                <a:ea typeface="DejaVu Sans"/>
              </a:rPr>
              <a:t>		F4		0.940		</a:t>
            </a:r>
            <a:r>
              <a:rPr lang="en-US" sz="2800" b="0" strike="noStrike" spc="-1">
                <a:solidFill>
                  <a:srgbClr val="FF0000"/>
                </a:solidFill>
                <a:uFill>
                  <a:solidFill>
                    <a:srgbClr val="FFFFFF"/>
                  </a:solidFill>
                </a:uFill>
                <a:latin typeface="Calibri"/>
                <a:ea typeface="DejaVu Sans"/>
              </a:rPr>
              <a:t>0.968</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p:txBody>
      </p:sp>
      <p:sp>
        <p:nvSpPr>
          <p:cNvPr id="276" name="CustomShape 3"/>
          <p:cNvSpPr/>
          <p:nvPr/>
        </p:nvSpPr>
        <p:spPr>
          <a:xfrm>
            <a:off x="1523880" y="6355080"/>
            <a:ext cx="9143280" cy="50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900" b="1" strike="noStrike" spc="-1">
                <a:solidFill>
                  <a:srgbClr val="000000"/>
                </a:solidFill>
                <a:uFill>
                  <a:solidFill>
                    <a:srgbClr val="FFFFFF"/>
                  </a:solidFill>
                </a:uFill>
                <a:latin typeface="Calibri"/>
                <a:ea typeface="DejaVu Sans"/>
              </a:rPr>
              <a:t>Bavu E, Gennisson JL, Couade M, Bercoff J, Mallet V, Fink M, Badel A, Vallet-Pichard A, Nalpas B, Tanter M, Pol S. </a:t>
            </a:r>
            <a:r>
              <a:rPr lang="en-US" sz="900" b="1" u="sng" strike="noStrike" spc="-1">
                <a:solidFill>
                  <a:srgbClr val="0000FF"/>
                </a:solidFill>
                <a:uFill>
                  <a:solidFill>
                    <a:srgbClr val="FFFFFF"/>
                  </a:solidFill>
                </a:uFill>
                <a:latin typeface="Calibri"/>
                <a:ea typeface="DejaVu Sans"/>
                <a:hlinkClick r:id="rId3"/>
              </a:rPr>
              <a:t>Noninvasive in vivo liver fibrosis evaluation using supersonic shear imaging: a clinical study on 113 hepatitis C virus patients.</a:t>
            </a:r>
            <a:r>
              <a:rPr lang="en-US" sz="900" b="1" strike="noStrike" spc="-1">
                <a:solidFill>
                  <a:srgbClr val="000000"/>
                </a:solidFill>
                <a:uFill>
                  <a:solidFill>
                    <a:srgbClr val="FFFFFF"/>
                  </a:solidFill>
                </a:uFill>
                <a:latin typeface="Calibri"/>
                <a:ea typeface="DejaVu Sans"/>
              </a:rPr>
              <a:t> Ultrasound Med Biol. 2011 Sep;37(9):1361-73. doi: 10.1016/j.ultrasmedbio.2011.05.016. Epub 2011 Jul 20. PubMed PMID: 21775051. </a:t>
            </a:r>
            <a:endParaRPr lang="en-US" sz="1800" b="0" strike="noStrike" spc="-1">
              <a:solidFill>
                <a:srgbClr val="000000"/>
              </a:solidFill>
              <a:uFill>
                <a:solidFill>
                  <a:srgbClr val="FFFFFF"/>
                </a:solidFill>
              </a:uFill>
              <a:latin typeface="Arial"/>
            </a:endParaRPr>
          </a:p>
        </p:txBody>
      </p:sp>
      <p:pic>
        <p:nvPicPr>
          <p:cNvPr id="277" name="Picture 10"/>
          <p:cNvPicPr/>
          <p:nvPr/>
        </p:nvPicPr>
        <p:blipFill>
          <a:blip r:embed="rId4"/>
          <a:stretch/>
        </p:blipFill>
        <p:spPr>
          <a:xfrm>
            <a:off x="9144000" y="2895480"/>
            <a:ext cx="1307520" cy="1751760"/>
          </a:xfrm>
          <a:prstGeom prst="rect">
            <a:avLst/>
          </a:prstGeom>
          <a:ln>
            <a:noFill/>
          </a:ln>
        </p:spPr>
      </p:pic>
      <p:sp>
        <p:nvSpPr>
          <p:cNvPr id="278" name="Line 4"/>
          <p:cNvSpPr/>
          <p:nvPr/>
        </p:nvSpPr>
        <p:spPr>
          <a:xfrm>
            <a:off x="3581280" y="3276360"/>
            <a:ext cx="5105520" cy="3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79" name="Line 5"/>
          <p:cNvSpPr/>
          <p:nvPr/>
        </p:nvSpPr>
        <p:spPr>
          <a:xfrm>
            <a:off x="4724280" y="2895480"/>
            <a:ext cx="360" cy="18288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80" name="CustomShape 6"/>
          <p:cNvSpPr/>
          <p:nvPr/>
        </p:nvSpPr>
        <p:spPr>
          <a:xfrm>
            <a:off x="1810440" y="5334120"/>
            <a:ext cx="82684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Rezultatele indica o utilitate deosebita mai ales pentru identificarea stadiilor precirotice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Calibri Light"/>
              </a:rPr>
              <a:t>Elastography indications for chronic hepatitis</a:t>
            </a:r>
            <a:endParaRPr lang="en-US" sz="1800" b="0" strike="noStrike" spc="-1">
              <a:solidFill>
                <a:srgbClr val="000000"/>
              </a:solidFill>
              <a:uFill>
                <a:solidFill>
                  <a:srgbClr val="FFFFFF"/>
                </a:solidFill>
              </a:uFill>
              <a:latin typeface="Arial"/>
            </a:endParaRPr>
          </a:p>
        </p:txBody>
      </p:sp>
      <p:sp>
        <p:nvSpPr>
          <p:cNvPr id="282" name="CustomShape 2"/>
          <p:cNvSpPr/>
          <p:nvPr/>
        </p:nvSpPr>
        <p:spPr>
          <a:xfrm>
            <a:off x="1828800" y="2362320"/>
            <a:ext cx="8686080" cy="26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buClr>
                <a:srgbClr val="000000"/>
              </a:buClr>
              <a:buFont typeface="Symbol"/>
              <a:buChar char=""/>
            </a:pPr>
            <a:r>
              <a:rPr lang="en-US" sz="2400" b="1" strike="noStrike" spc="-1">
                <a:solidFill>
                  <a:srgbClr val="000000"/>
                </a:solidFill>
                <a:uFill>
                  <a:solidFill>
                    <a:srgbClr val="FFFFFF"/>
                  </a:solidFill>
                </a:uFill>
                <a:latin typeface="Calibri"/>
                <a:ea typeface="DejaVu Sans"/>
              </a:rPr>
              <a:t> Initial staging (indication for treatment or not) </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15640">
              <a:lnSpc>
                <a:spcPct val="100000"/>
              </a:lnSpc>
              <a:buClr>
                <a:srgbClr val="000000"/>
              </a:buClr>
              <a:buFont typeface="Symbol"/>
              <a:buChar char=""/>
            </a:pPr>
            <a:r>
              <a:rPr lang="en-US" sz="2400" b="1" strike="noStrike" spc="-1">
                <a:solidFill>
                  <a:srgbClr val="000000"/>
                </a:solidFill>
                <a:uFill>
                  <a:solidFill>
                    <a:srgbClr val="FFFFFF"/>
                  </a:solidFill>
                </a:uFill>
                <a:latin typeface="Calibri"/>
                <a:ea typeface="DejaVu Sans"/>
              </a:rPr>
              <a:t> Estimation of the complications (EV, HCC) </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15640">
              <a:lnSpc>
                <a:spcPct val="100000"/>
              </a:lnSpc>
              <a:buClr>
                <a:srgbClr val="000000"/>
              </a:buClr>
              <a:buFont typeface="Symbol"/>
              <a:buChar char=""/>
            </a:pPr>
            <a:r>
              <a:rPr lang="en-US" sz="2400" b="1" strike="noStrike" spc="-1">
                <a:solidFill>
                  <a:srgbClr val="000000"/>
                </a:solidFill>
                <a:uFill>
                  <a:solidFill>
                    <a:srgbClr val="FFFFFF"/>
                  </a:solidFill>
                </a:uFill>
                <a:latin typeface="Calibri"/>
                <a:ea typeface="DejaVu Sans"/>
              </a:rPr>
              <a:t> Monitoring of the fibrosis (natural history or treated patients) </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16000" indent="-215640">
              <a:lnSpc>
                <a:spcPct val="100000"/>
              </a:lnSpc>
              <a:buClr>
                <a:srgbClr val="000000"/>
              </a:buClr>
              <a:buFont typeface="Symbol"/>
              <a:buChar char=""/>
            </a:pPr>
            <a:r>
              <a:rPr lang="en-US" sz="2400" b="1" strike="noStrike" spc="-1">
                <a:solidFill>
                  <a:srgbClr val="000000"/>
                </a:solidFill>
                <a:uFill>
                  <a:solidFill>
                    <a:srgbClr val="FFFFFF"/>
                  </a:solidFill>
                </a:uFill>
                <a:latin typeface="Calibri"/>
                <a:ea typeface="DejaVu Sans"/>
              </a:rPr>
              <a:t> Estimating the risk of developing complications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000" b="1" strike="noStrike" spc="-1">
                <a:solidFill>
                  <a:srgbClr val="000000"/>
                </a:solidFill>
                <a:uFill>
                  <a:solidFill>
                    <a:srgbClr val="FFFFFF"/>
                  </a:solidFill>
                </a:uFill>
                <a:latin typeface="Calibri Light"/>
              </a:rPr>
              <a:t>What is elastography?</a:t>
            </a:r>
            <a:endParaRPr lang="en-US" sz="1800" b="0" strike="noStrike" spc="-1">
              <a:solidFill>
                <a:srgbClr val="000000"/>
              </a:solidFill>
              <a:uFill>
                <a:solidFill>
                  <a:srgbClr val="FFFFFF"/>
                </a:solidFill>
              </a:uFill>
              <a:latin typeface="Arial"/>
            </a:endParaRPr>
          </a:p>
        </p:txBody>
      </p:sp>
      <p:sp>
        <p:nvSpPr>
          <p:cNvPr id="191" name="CustomShape 2"/>
          <p:cNvSpPr/>
          <p:nvPr/>
        </p:nvSpPr>
        <p:spPr>
          <a:xfrm>
            <a:off x="584640" y="1484640"/>
            <a:ext cx="1076832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3200" b="0" strike="noStrike" spc="-1">
                <a:solidFill>
                  <a:srgbClr val="000000"/>
                </a:solidFill>
                <a:uFill>
                  <a:solidFill>
                    <a:srgbClr val="FFFFFF"/>
                  </a:solidFill>
                </a:uFill>
                <a:latin typeface="Calibri"/>
              </a:rPr>
              <a:t>The elasticity is the physical propriety of materials to regain the initial form after they have been subjected to a deforming force. </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3200" b="0" strike="noStrike" spc="-1">
                <a:solidFill>
                  <a:srgbClr val="000000"/>
                </a:solidFill>
                <a:uFill>
                  <a:solidFill>
                    <a:srgbClr val="FFFFFF"/>
                  </a:solidFill>
                </a:uFill>
                <a:latin typeface="Calibri"/>
              </a:rPr>
              <a:t>The basic ideea of elastography is that any pathological process that affects a tissue modifies its elasticity. </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3200" b="0" strike="noStrike" spc="-1">
                <a:solidFill>
                  <a:srgbClr val="000000"/>
                </a:solidFill>
                <a:uFill>
                  <a:solidFill>
                    <a:srgbClr val="FFFFFF"/>
                  </a:solidFill>
                </a:uFill>
                <a:latin typeface="Calibri"/>
              </a:rPr>
              <a:t>The palpation was the first elastography technique.</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p:txBody>
      </p:sp>
      <p:pic>
        <p:nvPicPr>
          <p:cNvPr id="192" name="Picture 4"/>
          <p:cNvPicPr/>
          <p:nvPr/>
        </p:nvPicPr>
        <p:blipFill>
          <a:blip r:embed="rId2"/>
          <a:stretch/>
        </p:blipFill>
        <p:spPr>
          <a:xfrm>
            <a:off x="8886960" y="4500720"/>
            <a:ext cx="2466360" cy="190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portal hypertension </a:t>
            </a:r>
            <a:endParaRPr lang="en-US" sz="1800" b="0" strike="noStrike" spc="-1">
              <a:solidFill>
                <a:srgbClr val="000000"/>
              </a:solidFill>
              <a:uFill>
                <a:solidFill>
                  <a:srgbClr val="FFFFFF"/>
                </a:solidFill>
              </a:uFill>
              <a:latin typeface="Arial"/>
            </a:endParaRPr>
          </a:p>
        </p:txBody>
      </p:sp>
      <p:sp>
        <p:nvSpPr>
          <p:cNvPr id="284"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PHT is appreciated by HVPG – an invasive maneuver</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PHT is considered significant when HVPG is over 10 mmHg </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HVPG over 12 mmHg indicates high risk for bleeding</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HVPG should be indicated in all patients with cirrhosis to estimate the risk and for prognostic  [1]</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HVPG is usefull for monitoring too  [1]</a:t>
            </a:r>
            <a:endParaRPr lang="en-US" sz="1800" b="0" strike="noStrike" spc="-1">
              <a:solidFill>
                <a:srgbClr val="000000"/>
              </a:solidFill>
              <a:uFill>
                <a:solidFill>
                  <a:srgbClr val="FFFFFF"/>
                </a:solidFill>
              </a:uFill>
              <a:latin typeface="Arial"/>
            </a:endParaRPr>
          </a:p>
        </p:txBody>
      </p:sp>
      <p:sp>
        <p:nvSpPr>
          <p:cNvPr id="285" name="CustomShape 3"/>
          <p:cNvSpPr/>
          <p:nvPr/>
        </p:nvSpPr>
        <p:spPr>
          <a:xfrm>
            <a:off x="324360" y="5665680"/>
            <a:ext cx="11723400" cy="912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1. De Franchis R. Revising consensus in portal hypertension: report of the Baveno V consensus workshop on methodology of </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diagnosis and therapy in portal hypertension. J Hepatol. 2010;53:762–768. </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Both liver stiffness (LS) and splenic stiffness are predictors of PHT  [2,3]</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LS is correlated with  HVPG (r=0.81, p&lt;0.001 for Fibroscan and r=0.611, p&lt;0.001 for SWE) [3]</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Splenic stiffness indicates Fibroscan as being superior to SWE  (AUROC 0.87 vs 0.64, p=0.003) in determining  significant PHT  [3]</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p:txBody>
      </p:sp>
      <p:sp>
        <p:nvSpPr>
          <p:cNvPr id="287" name="CustomShape 2"/>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portal hypertension </a:t>
            </a:r>
            <a:endParaRPr lang="en-US" sz="1800" b="0" strike="noStrike" spc="-1">
              <a:solidFill>
                <a:srgbClr val="000000"/>
              </a:solidFill>
              <a:uFill>
                <a:solidFill>
                  <a:srgbClr val="FFFFFF"/>
                </a:solidFill>
              </a:uFill>
              <a:latin typeface="Arial"/>
            </a:endParaRPr>
          </a:p>
        </p:txBody>
      </p:sp>
      <p:sp>
        <p:nvSpPr>
          <p:cNvPr id="288" name="CustomShape 3"/>
          <p:cNvSpPr/>
          <p:nvPr/>
        </p:nvSpPr>
        <p:spPr>
          <a:xfrm>
            <a:off x="249120" y="5534640"/>
            <a:ext cx="12017520" cy="1306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000000"/>
                </a:solidFill>
                <a:uFill>
                  <a:solidFill>
                    <a:srgbClr val="FFFFFF"/>
                  </a:solidFill>
                </a:uFill>
                <a:latin typeface="Calibri"/>
                <a:ea typeface="DejaVu Sans"/>
              </a:rPr>
              <a:t>2. Vizzutti F, Arena U, Romanelli RG, Rega L, Foschi M, Colagrande S, Petrarca A, Moscarella S, Belli G, Zignego AL, et al. Liver stiffness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000000"/>
                </a:solidFill>
                <a:uFill>
                  <a:solidFill>
                    <a:srgbClr val="FFFFFF"/>
                  </a:solidFill>
                </a:uFill>
                <a:latin typeface="Calibri"/>
                <a:ea typeface="DejaVu Sans"/>
              </a:rPr>
              <a:t>measurement predicts severe portal hypertension in patients with HCV-related cirrhosis. Hepatology. 2007;45:1290–1297.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000000"/>
                </a:solidFill>
                <a:uFill>
                  <a:solidFill>
                    <a:srgbClr val="FFFFFF"/>
                  </a:solidFill>
                </a:uFill>
                <a:latin typeface="Calibri"/>
                <a:ea typeface="DejaVu Sans"/>
              </a:rPr>
              <a:t>3. Elkrief L, Rautou PE, Ronot M, Lambert S, Dioguardi Burgio M, Francoz C, Plessier A, Durand F, Valla D, Lebrec D, et al. Prospective comparison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000000"/>
                </a:solidFill>
                <a:uFill>
                  <a:solidFill>
                    <a:srgbClr val="FFFFFF"/>
                  </a:solidFill>
                </a:uFill>
                <a:latin typeface="Calibri"/>
                <a:ea typeface="DejaVu Sans"/>
              </a:rPr>
              <a:t>of spleen and liver stiffness by using shear-wave and transient elastography for detection of portal hypertension in cirrhosis. Radiology.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000000"/>
                </a:solidFill>
                <a:uFill>
                  <a:solidFill>
                    <a:srgbClr val="FFFFFF"/>
                  </a:solidFill>
                </a:uFill>
                <a:latin typeface="Calibri"/>
                <a:ea typeface="DejaVu Sans"/>
              </a:rPr>
              <a:t>2015;275:589–598.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Fibroscan has a sensibility of 79% (CI95% = 0.58-0.91) and a specificity of  90% (CI95% = 0.81-0.91) in identifying significant PHT  [4]</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Zhang in 2015 indicatesthat for a value of 13.6KPa, Fibroscan has a sensibility of 72.5% and a specificity of 83.8% in detecting significant PHT[5]</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p:txBody>
      </p:sp>
      <p:sp>
        <p:nvSpPr>
          <p:cNvPr id="290" name="CustomShape 2"/>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portal hypertension </a:t>
            </a:r>
            <a:endParaRPr lang="en-US" sz="1800" b="0" strike="noStrike" spc="-1">
              <a:solidFill>
                <a:srgbClr val="000000"/>
              </a:solidFill>
              <a:uFill>
                <a:solidFill>
                  <a:srgbClr val="FFFFFF"/>
                </a:solidFill>
              </a:uFill>
              <a:latin typeface="Arial"/>
            </a:endParaRPr>
          </a:p>
        </p:txBody>
      </p:sp>
      <p:sp>
        <p:nvSpPr>
          <p:cNvPr id="291" name="CustomShape 3"/>
          <p:cNvSpPr/>
          <p:nvPr/>
        </p:nvSpPr>
        <p:spPr>
          <a:xfrm>
            <a:off x="119880" y="5534640"/>
            <a:ext cx="11856600" cy="106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a:solidFill>
                  <a:srgbClr val="000000"/>
                </a:solidFill>
                <a:uFill>
                  <a:solidFill>
                    <a:srgbClr val="FFFFFF"/>
                  </a:solidFill>
                </a:uFill>
                <a:latin typeface="Calibri"/>
                <a:ea typeface="DejaVu Sans"/>
              </a:rPr>
              <a:t>4. Shi KQ, Fan YC, Pan ZZ, Lin XF, Liu WY, Chen YP, Zheng MH. Transient elastography: a meta-analysis of diagnostic accuracy in evaluation of portal hypertension in chronic liver disease. Liver Int. 2013;33:62–71.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000000"/>
                </a:solidFill>
                <a:uFill>
                  <a:solidFill>
                    <a:srgbClr val="FFFFFF"/>
                  </a:solidFill>
                </a:uFill>
                <a:latin typeface="Calibri"/>
                <a:ea typeface="DejaVu Sans"/>
              </a:rPr>
              <a:t>5. Zhang W, Wang L, Wang L, Li G, Huang A, Yin P, Yang Z, Ling C, Wang L. Liver stiffness measurement, better than APRI, Fibroindex, Fib-4, and NBI gastroscopy, predicts portal hypertension in patients with cirrhosis. Cell Biochem Biophys. 2015;71:865–873.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Another study that compares Fibroscan with ARFI showed that both correlate significantly with PHT  (r=0.765 for Fibroscan si r=0.646 for ARFI, both with p&lt;0.001).</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For a cut-off of 2.58 m/s, ARFI has a sensibility of 71.4% and a specificity of 83.87% in identifying significant PHT [6]</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The identification of significant PHT is a step towards identifying patients with EV at risk of bleeding .</a:t>
            </a:r>
            <a:endParaRPr lang="en-US" sz="1800" b="0" strike="noStrike" spc="-1">
              <a:solidFill>
                <a:srgbClr val="000000"/>
              </a:solidFill>
              <a:uFill>
                <a:solidFill>
                  <a:srgbClr val="FFFFFF"/>
                </a:solidFill>
              </a:uFill>
              <a:latin typeface="Arial"/>
            </a:endParaRPr>
          </a:p>
        </p:txBody>
      </p:sp>
      <p:sp>
        <p:nvSpPr>
          <p:cNvPr id="293"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portal hypertension </a:t>
            </a:r>
            <a:endParaRPr lang="en-US" sz="1800" b="0" strike="noStrike" spc="-1">
              <a:solidFill>
                <a:srgbClr val="000000"/>
              </a:solidFill>
              <a:uFill>
                <a:solidFill>
                  <a:srgbClr val="FFFFFF"/>
                </a:solidFill>
              </a:uFill>
              <a:latin typeface="Arial"/>
            </a:endParaRPr>
          </a:p>
        </p:txBody>
      </p:sp>
      <p:sp>
        <p:nvSpPr>
          <p:cNvPr id="294" name="CustomShape 3"/>
          <p:cNvSpPr/>
          <p:nvPr/>
        </p:nvSpPr>
        <p:spPr>
          <a:xfrm>
            <a:off x="800640" y="5934600"/>
            <a:ext cx="105523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6. Salzl P, Reiberger T, Ferlitsch M, Payer BA, Schwengerer B, Trauner M, Peck-Radosavljevic M, Ferlitsch A. Evaluation of portal hypertension and varices by acoustic radiation force impulse imaging of the liver compared to transient elastography and AST to platelet ratio index. Ultraschall Med. 2014;35:528–533</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For a value of 17.6 Kpa, Fibroscan predicts with a sensibility of 90% and a specificty of 43% the presence of EV [7, 8] (AUROC = 0.76).</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Studies have shown a good correlation between the value of Fibroscan and the degree of EV </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p:txBody>
      </p:sp>
      <p:sp>
        <p:nvSpPr>
          <p:cNvPr id="296"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the presence of EV and risk of bleeding</a:t>
            </a:r>
            <a:endParaRPr lang="en-US" sz="1800" b="0" strike="noStrike" spc="-1">
              <a:solidFill>
                <a:srgbClr val="000000"/>
              </a:solidFill>
              <a:uFill>
                <a:solidFill>
                  <a:srgbClr val="FFFFFF"/>
                </a:solidFill>
              </a:uFill>
              <a:latin typeface="Arial"/>
            </a:endParaRPr>
          </a:p>
        </p:txBody>
      </p:sp>
      <p:sp>
        <p:nvSpPr>
          <p:cNvPr id="297" name="CustomShape 3"/>
          <p:cNvSpPr/>
          <p:nvPr/>
        </p:nvSpPr>
        <p:spPr>
          <a:xfrm>
            <a:off x="545760" y="5103720"/>
            <a:ext cx="1055232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7. Kazemi F, Kettaneh A, N’kontchou G, Pinto E, Ganne-Carrie N, Trinchet JC, Beaugrand M. Liver stiffness measurement selects patients with cirrhosis at risk of bearing large oesophageal varices. J Hepatol. 2006;45:230–235</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8. Bureau C, Metivier S, Peron JM, Selves J, Robic MA, Gourraud PA, Rouquet O, Dupuis E, Alric L, Vinel JP. Transient elastography accurately predicts presence of significant portal hypertension in patients with chronic liver disease. Aliment Pharmacol Ther. 2008;27:1261–1268. </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Fibroscan can predict Paquet stage II EV – AUROC = 0.85 (CI95% = 0.75-0.94)[9]</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For ARFI, the correlation is less good – AUROC = 0.58 (CI95% = 0.48 – 0.67) [10]</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Liver elastography can be used in combination with spleen diameter and platelet number for the identification of patients with bleeding risk  [11]</a:t>
            </a:r>
            <a:endParaRPr lang="en-US" sz="1800" b="0" strike="noStrike" spc="-1">
              <a:solidFill>
                <a:srgbClr val="000000"/>
              </a:solidFill>
              <a:uFill>
                <a:solidFill>
                  <a:srgbClr val="FFFFFF"/>
                </a:solidFill>
              </a:uFill>
              <a:latin typeface="Arial"/>
            </a:endParaRPr>
          </a:p>
        </p:txBody>
      </p:sp>
      <p:sp>
        <p:nvSpPr>
          <p:cNvPr id="299"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the presence of EV and risk of bleeding</a:t>
            </a:r>
            <a:endParaRPr lang="en-US" sz="1800" b="0" strike="noStrike" spc="-1">
              <a:solidFill>
                <a:srgbClr val="000000"/>
              </a:solidFill>
              <a:uFill>
                <a:solidFill>
                  <a:srgbClr val="FFFFFF"/>
                </a:solidFill>
              </a:uFill>
              <a:latin typeface="Arial"/>
            </a:endParaRPr>
          </a:p>
        </p:txBody>
      </p:sp>
      <p:sp>
        <p:nvSpPr>
          <p:cNvPr id="300" name="CustomShape 3"/>
          <p:cNvSpPr/>
          <p:nvPr/>
        </p:nvSpPr>
        <p:spPr>
          <a:xfrm>
            <a:off x="0" y="4772880"/>
            <a:ext cx="12191400" cy="20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9. Pár G, Trosits A, Pakodi F, Szabó I, Czimmer J, Illés A, Gódi S, Bajor J, Sarlós P, Kenyeres P, et al. [Transient elastography as a predictor of oesophageal varices in patients with liver cirrhosis] Orv Hetil. 2014;155:270–276.</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10. Vermehren J, Polta A, Zimmermann O, Herrmann E, Poynard T, Hofmann WP, Bojunga J, Sarrazin C, Zeuzem S, Friedrich-Rust M. Comparison of acoustic radiation force impulse imaging with transient elastography for the detection of complications in patients with cirrhosis. Liver Int. 2012;32:852–858. </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11. Kim BK, Kim do Y, Han KH, Park JY, Kim JK, Paik YH, Lee KS, Chon CY, Ahn SH. Risk assessment of esophageal variceal bleeding in B-viral liver cirrhosis by a liver stiffness measurement-based model. Am J Gastroenterol. 2011;106:1654–1652, 1730</a:t>
            </a:r>
            <a:endParaRPr lang="en-US" sz="1800" b="0" strike="noStrike" spc="-1">
              <a:solidFill>
                <a:srgbClr val="000000"/>
              </a:solidFill>
              <a:uFill>
                <a:solidFill>
                  <a:srgbClr val="FFFFFF"/>
                </a:solidFill>
              </a:uFill>
              <a:latin typeface="Arial"/>
            </a:endParaRPr>
          </a:p>
        </p:txBody>
      </p:sp>
      <p:sp>
        <p:nvSpPr>
          <p:cNvPr id="301" name="CustomShape 4"/>
          <p:cNvSpPr/>
          <p:nvPr/>
        </p:nvSpPr>
        <p:spPr>
          <a:xfrm>
            <a:off x="4103640" y="6467760"/>
            <a:ext cx="183960" cy="368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Liver stiffness is significantly increased in patients that develop HCC compared with general population and even to cirrhotic patients  [12]</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 Grace Wong developed a score that include  Fibroscan, age and seric albumin level and has an AUROC de 0.89 for identifying HCC patients with a very good negative prediction rate  (99.4-100%).</a:t>
            </a:r>
            <a:endParaRPr lang="en-US" sz="1800" b="0" strike="noStrike" spc="-1">
              <a:solidFill>
                <a:srgbClr val="000000"/>
              </a:solidFill>
              <a:uFill>
                <a:solidFill>
                  <a:srgbClr val="FFFFFF"/>
                </a:solidFill>
              </a:uFill>
              <a:latin typeface="Arial"/>
            </a:endParaRPr>
          </a:p>
        </p:txBody>
      </p:sp>
      <p:sp>
        <p:nvSpPr>
          <p:cNvPr id="303"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the presence of HCC</a:t>
            </a:r>
            <a:endParaRPr lang="en-US" sz="1800" b="0" strike="noStrike" spc="-1">
              <a:solidFill>
                <a:srgbClr val="000000"/>
              </a:solidFill>
              <a:uFill>
                <a:solidFill>
                  <a:srgbClr val="FFFFFF"/>
                </a:solidFill>
              </a:uFill>
              <a:latin typeface="Arial"/>
            </a:endParaRPr>
          </a:p>
        </p:txBody>
      </p:sp>
      <p:sp>
        <p:nvSpPr>
          <p:cNvPr id="304" name="CustomShape 3"/>
          <p:cNvSpPr/>
          <p:nvPr/>
        </p:nvSpPr>
        <p:spPr>
          <a:xfrm>
            <a:off x="526320" y="5934600"/>
            <a:ext cx="1055232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12. Wong GL, Chan HL, Wong CK, Leung C, Chan CY, Ho PP, Chung VC, Chan ZC, Tse YK, Chim AM, et al. Liver stiffness-based optimization of hepatocellular carcinoma risk score in patients with chronic hepatitis B. J Hepatol. 2014;60:339–345</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The study conducted by Diana Feier indicate a significantly increased liver stiffness in HCC patients  (42 Kpa vs 27 Kpa) [13].</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Jung showed that LS can be part of a predictive model that identifies patients with higher risk for HCC recurrence. It is correlated significantly with age, male sex, alcohol intake, hipoalbuminemia, Hbe antigen positivity and LS over 8 Kpa  [14]</a:t>
            </a:r>
            <a:endParaRPr lang="en-US" sz="1800" b="0" strike="noStrike" spc="-1">
              <a:solidFill>
                <a:srgbClr val="000000"/>
              </a:solidFill>
              <a:uFill>
                <a:solidFill>
                  <a:srgbClr val="FFFFFF"/>
                </a:solidFill>
              </a:uFill>
              <a:latin typeface="Arial"/>
            </a:endParaRPr>
          </a:p>
        </p:txBody>
      </p:sp>
      <p:sp>
        <p:nvSpPr>
          <p:cNvPr id="306"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the presence of HCC</a:t>
            </a:r>
            <a:endParaRPr lang="en-US" sz="1800" b="0" strike="noStrike" spc="-1">
              <a:solidFill>
                <a:srgbClr val="000000"/>
              </a:solidFill>
              <a:uFill>
                <a:solidFill>
                  <a:srgbClr val="FFFFFF"/>
                </a:solidFill>
              </a:uFill>
              <a:latin typeface="Arial"/>
            </a:endParaRPr>
          </a:p>
        </p:txBody>
      </p:sp>
      <p:sp>
        <p:nvSpPr>
          <p:cNvPr id="307" name="CustomShape 3"/>
          <p:cNvSpPr/>
          <p:nvPr/>
        </p:nvSpPr>
        <p:spPr>
          <a:xfrm>
            <a:off x="0" y="5299920"/>
            <a:ext cx="12191400" cy="146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13. Feier D, Lupsor Platon M, Stefanescu H, Badea R. Transient elastography for the detection of hepatocellular carcinoma in viral C liver cirrhosis. Is there something else than increased liver stiffness? J Gastrointestin Liver Dis. 2013;22:283–289. </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14. Jung KS, Kim JH, Kim SU, Song K, Kim BK, Park JY, Kim do Y, Ahn SH, Moon do C, Song IJ, et al. Liver stiffness value-based risk estimation of late recurrence after curative resection of hepatocellular carcinoma: development and validation of a predictive model. PLoS One. 2014;9:e99167.</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Many studies showed that LS is inversely correlated with survival  </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 </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G Wong showed that the increase of Fibroscan value between two visits indicate the occurrence of an hepatic event  [15]</a:t>
            </a:r>
            <a:endParaRPr lang="en-US" sz="1800" b="0" strike="noStrike" spc="-1">
              <a:solidFill>
                <a:srgbClr val="000000"/>
              </a:solidFill>
              <a:uFill>
                <a:solidFill>
                  <a:srgbClr val="FFFFFF"/>
                </a:solidFill>
              </a:uFill>
              <a:latin typeface="Arial"/>
            </a:endParaRPr>
          </a:p>
        </p:txBody>
      </p:sp>
      <p:sp>
        <p:nvSpPr>
          <p:cNvPr id="309"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the survival</a:t>
            </a:r>
            <a:endParaRPr lang="en-US" sz="1800" b="0" strike="noStrike" spc="-1">
              <a:solidFill>
                <a:srgbClr val="000000"/>
              </a:solidFill>
              <a:uFill>
                <a:solidFill>
                  <a:srgbClr val="FFFFFF"/>
                </a:solidFill>
              </a:uFill>
              <a:latin typeface="Arial"/>
            </a:endParaRPr>
          </a:p>
        </p:txBody>
      </p:sp>
      <p:sp>
        <p:nvSpPr>
          <p:cNvPr id="310" name="CustomShape 3"/>
          <p:cNvSpPr/>
          <p:nvPr/>
        </p:nvSpPr>
        <p:spPr>
          <a:xfrm>
            <a:off x="0" y="4699800"/>
            <a:ext cx="12191400" cy="91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TimesNewRomanPSMT"/>
                <a:ea typeface="DejaVu Sans"/>
              </a:rPr>
              <a:t>15. Wong GL, Chan HL, Yu Z, Wong CK, Leung C, Ho PP, Chan CY, Chung VC, Chan ZC, Tse YK, et al. Noninvasive assessments of liver fibrosis with transient elastography and Hui index predict survival in patients with chronic hepatitis B. J Gastroenterol Hepatol. 2015;30:582–590.</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Pang showed that Fibroscan result is a predictor for the occurrence of the complications (risk increases with 1.05 per Kpa), with the incidence of the complications over 2 years of 2.6%, 9%, 19% si 34% for values of &lt;10KPa, 10-19.9 Kpa, 20-39.9 KPa and over 40KPa. [16]</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Verignol’s study showed that elastography can predict 5 years survival rate in patients with HCV infection  [17]</a:t>
            </a:r>
            <a:endParaRPr lang="en-US" sz="1800" b="0" strike="noStrike" spc="-1">
              <a:solidFill>
                <a:srgbClr val="000000"/>
              </a:solidFill>
              <a:uFill>
                <a:solidFill>
                  <a:srgbClr val="FFFFFF"/>
                </a:solidFill>
              </a:uFill>
              <a:latin typeface="Arial"/>
            </a:endParaRPr>
          </a:p>
        </p:txBody>
      </p:sp>
      <p:sp>
        <p:nvSpPr>
          <p:cNvPr id="312" name="CustomShape 2"/>
          <p:cNvSpPr/>
          <p:nvPr/>
        </p:nvSpPr>
        <p:spPr>
          <a:xfrm>
            <a:off x="990720" y="517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600" b="1" strike="noStrike" spc="-1">
                <a:solidFill>
                  <a:srgbClr val="000000"/>
                </a:solidFill>
                <a:uFill>
                  <a:solidFill>
                    <a:srgbClr val="FFFFFF"/>
                  </a:solidFill>
                </a:uFill>
                <a:latin typeface="Arial"/>
                <a:ea typeface="Arial"/>
              </a:rPr>
              <a:t>Elastography as a predictor for the survival</a:t>
            </a:r>
            <a:endParaRPr lang="en-US" sz="1800" b="0" strike="noStrike" spc="-1">
              <a:solidFill>
                <a:srgbClr val="000000"/>
              </a:solidFill>
              <a:uFill>
                <a:solidFill>
                  <a:srgbClr val="FFFFFF"/>
                </a:solidFill>
              </a:uFill>
              <a:latin typeface="Arial"/>
            </a:endParaRPr>
          </a:p>
        </p:txBody>
      </p:sp>
      <p:sp>
        <p:nvSpPr>
          <p:cNvPr id="313" name="CustomShape 3"/>
          <p:cNvSpPr/>
          <p:nvPr/>
        </p:nvSpPr>
        <p:spPr>
          <a:xfrm>
            <a:off x="0" y="5161320"/>
            <a:ext cx="12191400" cy="20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16. Pang JX, Zimmer S, Niu S, Crotty P, Tracey J, Pradhan F, Shaheen AA, Coffin CS, Heitman SJ, Kaplan GG, et al. Liver stiffness by transient elastography predicts liver-related complications and mortality in patients with chronic liver disease. PLoS One. 2014;9:e95776. </a:t>
            </a:r>
            <a:endParaRPr lang="en-US" sz="1800" b="0" strike="noStrike" spc="-1">
              <a:solidFill>
                <a:srgbClr val="000000"/>
              </a:solidFill>
              <a:uFill>
                <a:solidFill>
                  <a:srgbClr val="FFFFFF"/>
                </a:solidFill>
              </a:uFill>
              <a:latin typeface="Arial"/>
            </a:endParaRPr>
          </a:p>
          <a:p>
            <a:pPr>
              <a:lnSpc>
                <a:spcPct val="100000"/>
              </a:lnSpc>
            </a:pPr>
            <a:r>
              <a:rPr lang="en-US" sz="1800" b="0" strike="noStrike" spc="-1">
                <a:solidFill>
                  <a:srgbClr val="000000"/>
                </a:solidFill>
                <a:uFill>
                  <a:solidFill>
                    <a:srgbClr val="FFFFFF"/>
                  </a:solidFill>
                </a:uFill>
                <a:latin typeface="Calibri"/>
                <a:ea typeface="DejaVu Sans"/>
              </a:rPr>
              <a:t>17. Vergniol J, Foucher J, Terrebonne E, Bernard PH, le Bail B, Merrouche W, Couzigou P, de Ledinghen V. Noninvasive tests for fibrosis and liver stiffness predict 5-year outcomes of patients with chronic hepatitis C. Gastroenterology. 2011;140:1970–1979, 1979.e1-3.</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a:solidFill>
                  <a:srgbClr val="000000"/>
                </a:solidFill>
                <a:uFill>
                  <a:solidFill>
                    <a:srgbClr val="FFFFFF"/>
                  </a:solidFill>
                </a:uFill>
                <a:latin typeface="Calibri Light"/>
              </a:rPr>
              <a:t>Elastography</a:t>
            </a:r>
            <a:endParaRPr lang="en-US" sz="1800" b="0" strike="noStrike" spc="-1">
              <a:solidFill>
                <a:srgbClr val="000000"/>
              </a:solidFill>
              <a:uFill>
                <a:solidFill>
                  <a:srgbClr val="FFFFFF"/>
                </a:solidFill>
              </a:uFill>
              <a:latin typeface="Arial"/>
            </a:endParaRPr>
          </a:p>
        </p:txBody>
      </p:sp>
      <p:sp>
        <p:nvSpPr>
          <p:cNvPr id="194"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gn="just">
              <a:lnSpc>
                <a:spcPct val="90000"/>
              </a:lnSpc>
              <a:buClr>
                <a:srgbClr val="000000"/>
              </a:buClr>
              <a:buFont typeface="Arial"/>
              <a:buChar char="•"/>
            </a:pPr>
            <a:r>
              <a:rPr lang="en-US" sz="2800" b="0" strike="noStrike" spc="-1">
                <a:solidFill>
                  <a:srgbClr val="000000"/>
                </a:solidFill>
                <a:uFill>
                  <a:solidFill>
                    <a:srgbClr val="FFFFFF"/>
                  </a:solidFill>
                </a:uFill>
                <a:latin typeface="Calibri"/>
              </a:rPr>
              <a:t>First described in 2003 (Fibroscan)</a:t>
            </a:r>
            <a:endParaRPr lang="en-US" sz="1800" b="0" strike="noStrike" spc="-1">
              <a:solidFill>
                <a:srgbClr val="000000"/>
              </a:solidFill>
              <a:uFill>
                <a:solidFill>
                  <a:srgbClr val="FFFFFF"/>
                </a:solidFill>
              </a:uFill>
              <a:latin typeface="Arial"/>
            </a:endParaRPr>
          </a:p>
          <a:p>
            <a:pPr marL="228600" indent="-227880" algn="just">
              <a:lnSpc>
                <a:spcPct val="90000"/>
              </a:lnSpc>
              <a:buClr>
                <a:srgbClr val="000000"/>
              </a:buClr>
              <a:buFont typeface="Arial"/>
              <a:buChar char="•"/>
            </a:pPr>
            <a:r>
              <a:rPr lang="en-US" sz="2800" b="0" strike="noStrike" spc="-1">
                <a:solidFill>
                  <a:srgbClr val="000000"/>
                </a:solidFill>
                <a:uFill>
                  <a:solidFill>
                    <a:srgbClr val="FFFFFF"/>
                  </a:solidFill>
                </a:uFill>
                <a:latin typeface="Calibri"/>
              </a:rPr>
              <a:t>Aside with contrast enhanced ulrtasonography (CEUS) represents the newest acquisitions in the ultrasound field. </a:t>
            </a:r>
            <a:endParaRPr lang="en-US" sz="1800" b="0" strike="noStrike" spc="-1">
              <a:solidFill>
                <a:srgbClr val="000000"/>
              </a:solidFill>
              <a:uFill>
                <a:solidFill>
                  <a:srgbClr val="FFFFFF"/>
                </a:solidFill>
              </a:uFill>
              <a:latin typeface="Arial"/>
            </a:endParaRPr>
          </a:p>
          <a:p>
            <a:pPr marL="228600" indent="-227880" algn="just">
              <a:lnSpc>
                <a:spcPct val="90000"/>
              </a:lnSpc>
              <a:buClr>
                <a:srgbClr val="000000"/>
              </a:buClr>
              <a:buFont typeface="Arial"/>
              <a:buChar char="•"/>
            </a:pPr>
            <a:r>
              <a:rPr lang="en-US" sz="2800" b="0" strike="noStrike" spc="-1">
                <a:solidFill>
                  <a:srgbClr val="000000"/>
                </a:solidFill>
                <a:uFill>
                  <a:solidFill>
                    <a:srgbClr val="FFFFFF"/>
                  </a:solidFill>
                </a:uFill>
                <a:latin typeface="Calibri"/>
              </a:rPr>
              <a:t>At this moment many techniques are available for the measurement of the tissue elasticity. These can be divided into quantitative (quantification) and qualitative (relative). </a:t>
            </a:r>
            <a:endParaRPr lang="en-US" sz="1800" b="0" strike="noStrike" spc="-1">
              <a:solidFill>
                <a:srgbClr val="000000"/>
              </a:solidFill>
              <a:uFill>
                <a:solidFill>
                  <a:srgbClr val="FFFFFF"/>
                </a:solidFill>
              </a:uFill>
              <a:latin typeface="Arial"/>
            </a:endParaRPr>
          </a:p>
          <a:p>
            <a:pPr algn="just">
              <a:lnSpc>
                <a:spcPct val="9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sp>
      <p:sp>
        <p:nvSpPr>
          <p:cNvPr id="315"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sp>
      <p:pic>
        <p:nvPicPr>
          <p:cNvPr id="316" name="Picture 3"/>
          <p:cNvPicPr/>
          <p:nvPr/>
        </p:nvPicPr>
        <p:blipFill>
          <a:blip r:embed="rId2"/>
          <a:stretch/>
        </p:blipFill>
        <p:spPr>
          <a:xfrm>
            <a:off x="1546560" y="0"/>
            <a:ext cx="8203320" cy="5777640"/>
          </a:xfrm>
          <a:prstGeom prst="rect">
            <a:avLst/>
          </a:prstGeom>
          <a:ln>
            <a:noFill/>
          </a:ln>
        </p:spPr>
      </p:pic>
      <p:sp>
        <p:nvSpPr>
          <p:cNvPr id="317" name="CustomShape 3"/>
          <p:cNvSpPr/>
          <p:nvPr/>
        </p:nvSpPr>
        <p:spPr>
          <a:xfrm>
            <a:off x="0" y="5913360"/>
            <a:ext cx="1219140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uFill>
                  <a:solidFill>
                    <a:srgbClr val="FFFFFF"/>
                  </a:solidFill>
                </a:uFill>
                <a:latin typeface="Calibri"/>
                <a:ea typeface="DejaVu Sans"/>
              </a:rPr>
              <a:t>16. Pang JX, Zimmer S, Niu S, Crotty P, Tracey J, Pradhan F, Shaheen AA, Coffin CS, Heitman SJ, Kaplan GG, et al. Liver stiffness by transient elastography predicts liver-related complications and mortality in patients with chronic liver disease. PLoS One. 2014;9:e95776. </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964120" y="838080"/>
            <a:ext cx="3957120" cy="577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FF0000"/>
                </a:solidFill>
                <a:uFill>
                  <a:solidFill>
                    <a:srgbClr val="FFFFFF"/>
                  </a:solidFill>
                </a:uFill>
                <a:latin typeface="Arial Black"/>
                <a:ea typeface="Gungsuh"/>
              </a:rPr>
              <a:t>VA MULTUMESC!</a:t>
            </a:r>
            <a:endParaRPr lang="en-US" sz="1800" b="0" strike="noStrike" spc="-1">
              <a:solidFill>
                <a:srgbClr val="000000"/>
              </a:solidFill>
              <a:uFill>
                <a:solidFill>
                  <a:srgbClr val="FFFFFF"/>
                </a:solidFill>
              </a:uFill>
              <a:latin typeface="Arial"/>
            </a:endParaRPr>
          </a:p>
        </p:txBody>
      </p:sp>
      <p:pic>
        <p:nvPicPr>
          <p:cNvPr id="319" name="Picture 318"/>
          <p:cNvPicPr/>
          <p:nvPr/>
        </p:nvPicPr>
        <p:blipFill>
          <a:blip r:embed="rId2"/>
          <a:stretch/>
        </p:blipFill>
        <p:spPr>
          <a:xfrm>
            <a:off x="1523880" y="685800"/>
            <a:ext cx="9143640" cy="5231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3200" b="0" strike="noStrike" spc="-1">
                <a:solidFill>
                  <a:srgbClr val="000000"/>
                </a:solidFill>
                <a:uFill>
                  <a:solidFill>
                    <a:srgbClr val="FFFFFF"/>
                  </a:solidFill>
                </a:uFill>
                <a:latin typeface="Calibri"/>
              </a:rPr>
              <a:t>There are two types of elastographical methods:</a:t>
            </a:r>
            <a:endParaRPr lang="en-US" sz="1800" b="0" strike="noStrike" spc="-1">
              <a:solidFill>
                <a:srgbClr val="000000"/>
              </a:solidFill>
              <a:uFill>
                <a:solidFill>
                  <a:srgbClr val="FFFFFF"/>
                </a:solidFill>
              </a:uFill>
              <a:latin typeface="Arial"/>
            </a:endParaRPr>
          </a:p>
          <a:p>
            <a:pPr marL="990720" lvl="1" indent="-532800" algn="just">
              <a:lnSpc>
                <a:spcPct val="100000"/>
              </a:lnSpc>
              <a:buClr>
                <a:srgbClr val="000000"/>
              </a:buClr>
              <a:buFont typeface="Arial"/>
              <a:buAutoNum type="arabicPeriod"/>
            </a:pPr>
            <a:r>
              <a:rPr lang="en-US" sz="3200" b="0" i="1" strike="noStrike" spc="-1">
                <a:solidFill>
                  <a:srgbClr val="000000"/>
                </a:solidFill>
                <a:uFill>
                  <a:solidFill>
                    <a:srgbClr val="FFFFFF"/>
                  </a:solidFill>
                </a:uFill>
                <a:latin typeface="Calibri"/>
              </a:rPr>
              <a:t>Strain and displacement elastography</a:t>
            </a:r>
            <a:r>
              <a:rPr lang="en-US" sz="3200" b="0" strike="noStrike" spc="-1">
                <a:solidFill>
                  <a:srgbClr val="000000"/>
                </a:solidFill>
                <a:uFill>
                  <a:solidFill>
                    <a:srgbClr val="FFFFFF"/>
                  </a:solidFill>
                </a:uFill>
                <a:latin typeface="Calibri"/>
              </a:rPr>
              <a:t>  - mainly qualitative (HI-RTE, VTTI). </a:t>
            </a:r>
            <a:endParaRPr lang="en-US" sz="1800" b="0" strike="noStrike" spc="-1">
              <a:solidFill>
                <a:srgbClr val="000000"/>
              </a:solidFill>
              <a:uFill>
                <a:solidFill>
                  <a:srgbClr val="FFFFFF"/>
                </a:solidFill>
              </a:uFill>
              <a:latin typeface="Arial"/>
            </a:endParaRPr>
          </a:p>
          <a:p>
            <a:pPr marL="990720" lvl="1" indent="-532800" algn="just">
              <a:lnSpc>
                <a:spcPct val="100000"/>
              </a:lnSpc>
              <a:buClr>
                <a:srgbClr val="000000"/>
              </a:buClr>
              <a:buFont typeface="Arial"/>
              <a:buAutoNum type="arabicPeriod" startAt="2"/>
            </a:pPr>
            <a:r>
              <a:rPr lang="en-US" sz="3200" b="0" i="1" strike="noStrike" spc="-1">
                <a:solidFill>
                  <a:srgbClr val="000000"/>
                </a:solidFill>
                <a:uFill>
                  <a:solidFill>
                    <a:srgbClr val="FFFFFF"/>
                  </a:solidFill>
                </a:uFill>
                <a:latin typeface="Calibri"/>
              </a:rPr>
              <a:t>Shear Wave elastography – </a:t>
            </a:r>
            <a:r>
              <a:rPr lang="en-US" sz="3200" b="0" strike="noStrike" spc="-1">
                <a:solidFill>
                  <a:srgbClr val="000000"/>
                </a:solidFill>
                <a:uFill>
                  <a:solidFill>
                    <a:srgbClr val="FFFFFF"/>
                  </a:solidFill>
                </a:uFill>
                <a:latin typeface="Calibri"/>
              </a:rPr>
              <a:t>measuring the velocity of a wave through the tissue. This can be:</a:t>
            </a:r>
            <a:endParaRPr lang="en-US" sz="1800" b="0" strike="noStrike" spc="-1">
              <a:solidFill>
                <a:srgbClr val="000000"/>
              </a:solidFill>
              <a:uFill>
                <a:solidFill>
                  <a:srgbClr val="FFFFFF"/>
                </a:solidFill>
              </a:uFill>
              <a:latin typeface="Arial"/>
            </a:endParaRPr>
          </a:p>
          <a:p>
            <a:pPr marL="1371600" lvl="2" indent="-456480" algn="just">
              <a:lnSpc>
                <a:spcPct val="100000"/>
              </a:lnSpc>
              <a:buClr>
                <a:srgbClr val="000000"/>
              </a:buClr>
              <a:buFont typeface="Arial"/>
              <a:buChar char="•"/>
            </a:pPr>
            <a:r>
              <a:rPr lang="en-US" sz="3200" b="1" strike="noStrike" spc="-1">
                <a:solidFill>
                  <a:srgbClr val="000000"/>
                </a:solidFill>
                <a:uFill>
                  <a:solidFill>
                    <a:srgbClr val="FFFFFF"/>
                  </a:solidFill>
                </a:uFill>
                <a:latin typeface="Calibri"/>
              </a:rPr>
              <a:t>Quantitative</a:t>
            </a:r>
            <a:r>
              <a:rPr lang="en-US" sz="3200" b="0" strike="noStrike" spc="-1">
                <a:solidFill>
                  <a:srgbClr val="000000"/>
                </a:solidFill>
                <a:uFill>
                  <a:solidFill>
                    <a:srgbClr val="FFFFFF"/>
                  </a:solidFill>
                </a:uFill>
                <a:latin typeface="Calibri"/>
              </a:rPr>
              <a:t> (TE (Fibroscan</a:t>
            </a:r>
            <a:r>
              <a:rPr lang="en-US" sz="3200" b="0" strike="noStrike" spc="-1" baseline="30000">
                <a:solidFill>
                  <a:srgbClr val="000000"/>
                </a:solidFill>
                <a:uFill>
                  <a:solidFill>
                    <a:srgbClr val="FFFFFF"/>
                  </a:solidFill>
                </a:uFill>
                <a:latin typeface="Calibri"/>
              </a:rPr>
              <a:t>®</a:t>
            </a:r>
            <a:r>
              <a:rPr lang="en-US" sz="3200" b="0" strike="noStrike" spc="-1">
                <a:solidFill>
                  <a:srgbClr val="000000"/>
                </a:solidFill>
                <a:uFill>
                  <a:solidFill>
                    <a:srgbClr val="FFFFFF"/>
                  </a:solidFill>
                </a:uFill>
                <a:latin typeface="Calibri"/>
              </a:rPr>
              <a:t>) or VTTQ (ARFI cuantification)</a:t>
            </a:r>
            <a:endParaRPr lang="en-US" sz="1800" b="0" strike="noStrike" spc="-1">
              <a:solidFill>
                <a:srgbClr val="000000"/>
              </a:solidFill>
              <a:uFill>
                <a:solidFill>
                  <a:srgbClr val="FFFFFF"/>
                </a:solidFill>
              </a:uFill>
              <a:latin typeface="Arial"/>
            </a:endParaRPr>
          </a:p>
          <a:p>
            <a:pPr marL="1371600" lvl="2" indent="-456480" algn="just">
              <a:lnSpc>
                <a:spcPct val="100000"/>
              </a:lnSpc>
              <a:buClr>
                <a:srgbClr val="000000"/>
              </a:buClr>
              <a:buFont typeface="Arial"/>
              <a:buChar char="•"/>
            </a:pPr>
            <a:r>
              <a:rPr lang="en-US" sz="3200" b="1" strike="noStrike" spc="-1">
                <a:solidFill>
                  <a:srgbClr val="000000"/>
                </a:solidFill>
                <a:uFill>
                  <a:solidFill>
                    <a:srgbClr val="FFFFFF"/>
                  </a:solidFill>
                </a:uFill>
                <a:latin typeface="Calibri"/>
              </a:rPr>
              <a:t>Mixt</a:t>
            </a:r>
            <a:r>
              <a:rPr lang="en-US" sz="3200" b="0" strike="noStrike" spc="-1">
                <a:solidFill>
                  <a:srgbClr val="000000"/>
                </a:solidFill>
                <a:uFill>
                  <a:solidFill>
                    <a:srgbClr val="FFFFFF"/>
                  </a:solidFill>
                </a:uFill>
                <a:latin typeface="Calibri"/>
              </a:rPr>
              <a:t> (Supersonic SWE / Siemens VT</a:t>
            </a:r>
            <a:r>
              <a:rPr lang="en-US" sz="3200" b="0" strike="noStrike" spc="-1" baseline="30000">
                <a:solidFill>
                  <a:srgbClr val="000000"/>
                </a:solidFill>
                <a:uFill>
                  <a:solidFill>
                    <a:srgbClr val="FFFFFF"/>
                  </a:solidFill>
                </a:uFill>
                <a:latin typeface="Calibri"/>
              </a:rPr>
              <a:t>TM</a:t>
            </a:r>
            <a:r>
              <a:rPr lang="en-US" sz="3200" b="0" strike="noStrike" spc="-1">
                <a:solidFill>
                  <a:srgbClr val="000000"/>
                </a:solidFill>
                <a:uFill>
                  <a:solidFill>
                    <a:srgbClr val="FFFFFF"/>
                  </a:solidFill>
                </a:uFill>
                <a:latin typeface="Calibri"/>
              </a:rPr>
              <a:t> IQ)</a:t>
            </a:r>
            <a:endParaRPr lang="en-US" sz="1800" b="0" strike="noStrike" spc="-1">
              <a:solidFill>
                <a:srgbClr val="000000"/>
              </a:solidFill>
              <a:uFill>
                <a:solidFill>
                  <a:srgbClr val="FFFFFF"/>
                </a:solidFill>
              </a:uFill>
              <a:latin typeface="Arial"/>
            </a:endParaRPr>
          </a:p>
        </p:txBody>
      </p:sp>
      <p:sp>
        <p:nvSpPr>
          <p:cNvPr id="196" name="CustomShape 2"/>
          <p:cNvSpPr/>
          <p:nvPr/>
        </p:nvSpPr>
        <p:spPr>
          <a:xfrm>
            <a:off x="2133720" y="42696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44546A"/>
                </a:solidFill>
                <a:uFill>
                  <a:solidFill>
                    <a:srgbClr val="FFFFFF"/>
                  </a:solidFill>
                </a:uFill>
                <a:latin typeface="Arial"/>
                <a:ea typeface="Arial"/>
              </a:rPr>
              <a:t>Elastography</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5"/>
          <p:cNvPicPr/>
          <p:nvPr/>
        </p:nvPicPr>
        <p:blipFill>
          <a:blip r:embed="rId3"/>
          <a:stretch/>
        </p:blipFill>
        <p:spPr>
          <a:xfrm>
            <a:off x="793800" y="2651760"/>
            <a:ext cx="4509720" cy="3383280"/>
          </a:xfrm>
          <a:prstGeom prst="rect">
            <a:avLst/>
          </a:prstGeom>
          <a:ln>
            <a:noFill/>
          </a:ln>
        </p:spPr>
      </p:pic>
      <p:pic>
        <p:nvPicPr>
          <p:cNvPr id="198" name="Picture 7"/>
          <p:cNvPicPr/>
          <p:nvPr/>
        </p:nvPicPr>
        <p:blipFill>
          <a:blip r:embed="rId4"/>
          <a:stretch/>
        </p:blipFill>
        <p:spPr>
          <a:xfrm>
            <a:off x="6768000" y="2651760"/>
            <a:ext cx="4387680" cy="3291840"/>
          </a:xfrm>
          <a:prstGeom prst="rect">
            <a:avLst/>
          </a:prstGeom>
          <a:ln>
            <a:noFill/>
          </a:ln>
        </p:spPr>
      </p:pic>
      <p:sp>
        <p:nvSpPr>
          <p:cNvPr id="199" name="CustomShape 1"/>
          <p:cNvSpPr/>
          <p:nvPr/>
        </p:nvSpPr>
        <p:spPr>
          <a:xfrm>
            <a:off x="2133720" y="42696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44546A"/>
                </a:solidFill>
                <a:uFill>
                  <a:solidFill>
                    <a:srgbClr val="FFFFFF"/>
                  </a:solidFill>
                </a:uFill>
                <a:latin typeface="Arial"/>
                <a:ea typeface="Arial"/>
              </a:rPr>
              <a:t>Strain and displacement elastography</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a:solidFill>
                  <a:srgbClr val="000000"/>
                </a:solidFill>
                <a:uFill>
                  <a:solidFill>
                    <a:srgbClr val="FFFFFF"/>
                  </a:solidFill>
                </a:uFill>
                <a:latin typeface="Calibri Light"/>
              </a:rPr>
              <a:t>Compresional elastography RTE</a:t>
            </a:r>
            <a:endParaRPr lang="en-US" sz="1800" b="0" strike="noStrike" spc="-1">
              <a:solidFill>
                <a:srgbClr val="000000"/>
              </a:solidFill>
              <a:uFill>
                <a:solidFill>
                  <a:srgbClr val="FFFFFF"/>
                </a:solidFill>
              </a:uFill>
              <a:latin typeface="Arial"/>
            </a:endParaRPr>
          </a:p>
        </p:txBody>
      </p:sp>
      <p:pic>
        <p:nvPicPr>
          <p:cNvPr id="201" name="Picture 5"/>
          <p:cNvPicPr/>
          <p:nvPr/>
        </p:nvPicPr>
        <p:blipFill>
          <a:blip r:embed="rId2"/>
          <a:stretch/>
        </p:blipFill>
        <p:spPr>
          <a:xfrm>
            <a:off x="2590920" y="1371600"/>
            <a:ext cx="6780960" cy="496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609480" y="274680"/>
            <a:ext cx="109720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3200" b="1" strike="noStrike" spc="-1">
                <a:solidFill>
                  <a:srgbClr val="000000"/>
                </a:solidFill>
                <a:uFill>
                  <a:solidFill>
                    <a:srgbClr val="FFFFFF"/>
                  </a:solidFill>
                </a:uFill>
                <a:latin typeface="Arial"/>
                <a:ea typeface="Arial"/>
              </a:rPr>
              <a:t>Transient elastography - Fibroscan</a:t>
            </a:r>
            <a:endParaRPr lang="en-US" sz="1800" b="0" strike="noStrike" spc="-1">
              <a:solidFill>
                <a:srgbClr val="000000"/>
              </a:solidFill>
              <a:uFill>
                <a:solidFill>
                  <a:srgbClr val="FFFFFF"/>
                </a:solidFill>
              </a:uFill>
              <a:latin typeface="Arial"/>
            </a:endParaRPr>
          </a:p>
          <a:p>
            <a:pPr>
              <a:lnSpc>
                <a:spcPct val="90000"/>
              </a:lnSpc>
            </a:pPr>
            <a:endParaRPr lang="en-US" sz="1800" b="0" strike="noStrike" spc="-1">
              <a:solidFill>
                <a:srgbClr val="000000"/>
              </a:solidFill>
              <a:uFill>
                <a:solidFill>
                  <a:srgbClr val="FFFFFF"/>
                </a:solidFill>
              </a:uFill>
              <a:latin typeface="Arial"/>
            </a:endParaRPr>
          </a:p>
        </p:txBody>
      </p:sp>
      <p:sp>
        <p:nvSpPr>
          <p:cNvPr id="203" name="CustomShape 2"/>
          <p:cNvSpPr/>
          <p:nvPr/>
        </p:nvSpPr>
        <p:spPr>
          <a:xfrm>
            <a:off x="1981080" y="1600200"/>
            <a:ext cx="8000280" cy="220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First quantitative method – introduced in 2003 </a:t>
            </a:r>
            <a:endParaRPr lang="en-US" sz="1800" b="0" strike="noStrike" spc="-1">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en-US" sz="2800" b="0" strike="noStrike" spc="-1">
                <a:solidFill>
                  <a:srgbClr val="000000"/>
                </a:solidFill>
                <a:uFill>
                  <a:solidFill>
                    <a:srgbClr val="FFFFFF"/>
                  </a:solidFill>
                </a:uFill>
                <a:latin typeface="Calibri"/>
              </a:rPr>
              <a:t>The technique has been inspired from a device used to measure the Camembert cheese elasticity </a:t>
            </a:r>
            <a:endParaRPr lang="en-US" sz="1800" b="0" strike="noStrike" spc="-1">
              <a:solidFill>
                <a:srgbClr val="000000"/>
              </a:solidFill>
              <a:uFill>
                <a:solidFill>
                  <a:srgbClr val="FFFFFF"/>
                </a:solidFill>
              </a:uFill>
              <a:latin typeface="Arial"/>
            </a:endParaRPr>
          </a:p>
        </p:txBody>
      </p:sp>
      <p:pic>
        <p:nvPicPr>
          <p:cNvPr id="204" name="Picture 5"/>
          <p:cNvPicPr/>
          <p:nvPr/>
        </p:nvPicPr>
        <p:blipFill>
          <a:blip r:embed="rId2"/>
          <a:stretch/>
        </p:blipFill>
        <p:spPr>
          <a:xfrm>
            <a:off x="1981080" y="4038480"/>
            <a:ext cx="2915640" cy="2185200"/>
          </a:xfrm>
          <a:prstGeom prst="rect">
            <a:avLst/>
          </a:prstGeom>
          <a:ln>
            <a:noFill/>
          </a:ln>
        </p:spPr>
      </p:pic>
      <p:pic>
        <p:nvPicPr>
          <p:cNvPr id="205" name="Picture 8"/>
          <p:cNvPicPr/>
          <p:nvPr/>
        </p:nvPicPr>
        <p:blipFill>
          <a:blip r:embed="rId3"/>
          <a:stretch/>
        </p:blipFill>
        <p:spPr>
          <a:xfrm>
            <a:off x="6934320" y="3962520"/>
            <a:ext cx="3296520" cy="2187000"/>
          </a:xfrm>
          <a:prstGeom prst="rect">
            <a:avLst/>
          </a:prstGeom>
          <a:ln>
            <a:noFill/>
          </a:ln>
        </p:spPr>
      </p:pic>
      <p:sp>
        <p:nvSpPr>
          <p:cNvPr id="206" name="CustomShape 3"/>
          <p:cNvSpPr/>
          <p:nvPr/>
        </p:nvSpPr>
        <p:spPr>
          <a:xfrm>
            <a:off x="5334120" y="5029200"/>
            <a:ext cx="1218600" cy="304200"/>
          </a:xfrm>
          <a:prstGeom prst="rightArrow">
            <a:avLst>
              <a:gd name="adj1" fmla="val 50000"/>
              <a:gd name="adj2" fmla="val 100000"/>
            </a:avLst>
          </a:prstGeom>
          <a:solidFill>
            <a:srgbClr val="FF0000"/>
          </a:solidFill>
          <a:ln w="9360">
            <a:solidFill>
              <a:srgbClr val="FF0000"/>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Calibri Light"/>
              </a:rPr>
              <a:t>Transient elastography – the technique</a:t>
            </a:r>
            <a:endParaRPr lang="en-US" sz="1800" b="0" strike="noStrike" spc="-1">
              <a:solidFill>
                <a:srgbClr val="000000"/>
              </a:solidFill>
              <a:uFill>
                <a:solidFill>
                  <a:srgbClr val="FFFFFF"/>
                </a:solidFill>
              </a:uFill>
              <a:latin typeface="Arial"/>
            </a:endParaRPr>
          </a:p>
        </p:txBody>
      </p:sp>
      <p:pic>
        <p:nvPicPr>
          <p:cNvPr id="208" name="Picture 5"/>
          <p:cNvPicPr/>
          <p:nvPr/>
        </p:nvPicPr>
        <p:blipFill>
          <a:blip r:embed="rId2"/>
          <a:stretch/>
        </p:blipFill>
        <p:spPr>
          <a:xfrm>
            <a:off x="2133720" y="1752480"/>
            <a:ext cx="4876200" cy="2420280"/>
          </a:xfrm>
          <a:prstGeom prst="rect">
            <a:avLst/>
          </a:prstGeom>
          <a:ln>
            <a:noFill/>
          </a:ln>
        </p:spPr>
      </p:pic>
      <p:pic>
        <p:nvPicPr>
          <p:cNvPr id="209" name="Picture 8"/>
          <p:cNvPicPr/>
          <p:nvPr/>
        </p:nvPicPr>
        <p:blipFill>
          <a:blip r:embed="rId3"/>
          <a:stretch/>
        </p:blipFill>
        <p:spPr>
          <a:xfrm>
            <a:off x="4876920" y="4267080"/>
            <a:ext cx="4494960" cy="2191680"/>
          </a:xfrm>
          <a:prstGeom prst="rect">
            <a:avLst/>
          </a:prstGeom>
          <a:ln>
            <a:noFill/>
          </a:ln>
        </p:spPr>
      </p:pic>
      <p:sp>
        <p:nvSpPr>
          <p:cNvPr id="210" name="Line 2"/>
          <p:cNvSpPr/>
          <p:nvPr/>
        </p:nvSpPr>
        <p:spPr>
          <a:xfrm>
            <a:off x="7010280" y="5486400"/>
            <a:ext cx="914400" cy="360"/>
          </a:xfrm>
          <a:prstGeom prst="line">
            <a:avLst/>
          </a:prstGeom>
          <a:ln w="25560">
            <a:solidFill>
              <a:schemeClr val="tx1"/>
            </a:solidFill>
            <a:round/>
            <a:tailEnd type="triangle" w="med" len="med"/>
          </a:ln>
        </p:spPr>
        <p:style>
          <a:lnRef idx="0">
            <a:scrgbClr r="0" g="0" b="0"/>
          </a:lnRef>
          <a:fillRef idx="0">
            <a:scrgbClr r="0" g="0" b="0"/>
          </a:fillRef>
          <a:effectRef idx="0">
            <a:scrgbClr r="0" g="0" b="0"/>
          </a:effectRef>
          <a:fontRef idx="minor"/>
        </p:style>
      </p:sp>
      <p:sp>
        <p:nvSpPr>
          <p:cNvPr id="211" name="Line 3"/>
          <p:cNvSpPr/>
          <p:nvPr/>
        </p:nvSpPr>
        <p:spPr>
          <a:xfrm flipV="1">
            <a:off x="7543800" y="3733560"/>
            <a:ext cx="914400" cy="175284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2" name="CustomShape 4"/>
          <p:cNvSpPr/>
          <p:nvPr/>
        </p:nvSpPr>
        <p:spPr>
          <a:xfrm>
            <a:off x="8310240" y="3429000"/>
            <a:ext cx="13147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Calibri"/>
                <a:ea typeface="DejaVu Sans"/>
              </a:rPr>
              <a:t>Unda mecanica</a:t>
            </a:r>
            <a:endParaRPr lang="en-US" sz="1800" b="0" strike="noStrike" spc="-1">
              <a:solidFill>
                <a:srgbClr val="000000"/>
              </a:solidFill>
              <a:uFill>
                <a:solidFill>
                  <a:srgbClr val="FFFFFF"/>
                </a:solidFill>
              </a:uFill>
              <a:latin typeface="Arial"/>
            </a:endParaRPr>
          </a:p>
        </p:txBody>
      </p:sp>
      <p:sp>
        <p:nvSpPr>
          <p:cNvPr id="213" name="Line 5"/>
          <p:cNvSpPr/>
          <p:nvPr/>
        </p:nvSpPr>
        <p:spPr>
          <a:xfrm flipV="1">
            <a:off x="7391160" y="2971800"/>
            <a:ext cx="762120" cy="190476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4" name="CustomShape 6"/>
          <p:cNvSpPr/>
          <p:nvPr/>
        </p:nvSpPr>
        <p:spPr>
          <a:xfrm>
            <a:off x="8156160" y="2819520"/>
            <a:ext cx="105408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Calibri"/>
                <a:ea typeface="DejaVu Sans"/>
              </a:rPr>
              <a:t>Ultrasunete</a:t>
            </a:r>
            <a:endParaRPr lang="en-US" sz="1800" b="0" strike="noStrike" spc="-1">
              <a:solidFill>
                <a:srgbClr val="000000"/>
              </a:solidFill>
              <a:uFill>
                <a:solidFill>
                  <a:srgbClr val="FFFFFF"/>
                </a:solidFill>
              </a:uFill>
              <a:latin typeface="Arial"/>
            </a:endParaRPr>
          </a:p>
        </p:txBody>
      </p:sp>
      <p:sp>
        <p:nvSpPr>
          <p:cNvPr id="215" name="CustomShape 7"/>
          <p:cNvSpPr/>
          <p:nvPr/>
        </p:nvSpPr>
        <p:spPr>
          <a:xfrm>
            <a:off x="7620120" y="5562720"/>
            <a:ext cx="75600" cy="7560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216" name="CustomShape 8"/>
          <p:cNvSpPr/>
          <p:nvPr/>
        </p:nvSpPr>
        <p:spPr>
          <a:xfrm>
            <a:off x="7848720" y="5562720"/>
            <a:ext cx="75600" cy="7560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sp>
      <p:sp>
        <p:nvSpPr>
          <p:cNvPr id="217" name="Line 9"/>
          <p:cNvSpPr/>
          <p:nvPr/>
        </p:nvSpPr>
        <p:spPr>
          <a:xfrm>
            <a:off x="7696080" y="5640120"/>
            <a:ext cx="152280" cy="360"/>
          </a:xfrm>
          <a:prstGeom prst="line">
            <a:avLst/>
          </a:prstGeom>
          <a:ln w="9360">
            <a:solidFill>
              <a:schemeClr val="tx1"/>
            </a:solidFill>
            <a:round/>
            <a:tailEnd type="triangle" w="med" len="med"/>
          </a:ln>
        </p:spPr>
        <p:style>
          <a:lnRef idx="0">
            <a:scrgbClr r="0" g="0" b="0"/>
          </a:lnRef>
          <a:fillRef idx="0">
            <a:scrgbClr r="0" g="0" b="0"/>
          </a:fillRef>
          <a:effectRef idx="0">
            <a:scrgbClr r="0" g="0" b="0"/>
          </a:effectRef>
          <a:fontRef idx="minor"/>
        </p:style>
      </p:sp>
      <p:sp>
        <p:nvSpPr>
          <p:cNvPr id="218" name="Line 10"/>
          <p:cNvSpPr/>
          <p:nvPr/>
        </p:nvSpPr>
        <p:spPr>
          <a:xfrm>
            <a:off x="7619760" y="5638680"/>
            <a:ext cx="1067040" cy="6858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19" name="Line 11"/>
          <p:cNvSpPr/>
          <p:nvPr/>
        </p:nvSpPr>
        <p:spPr>
          <a:xfrm>
            <a:off x="7924680" y="5638680"/>
            <a:ext cx="762120" cy="685800"/>
          </a:xfrm>
          <a:prstGeom prst="line">
            <a:avLst/>
          </a:prstGeom>
          <a:ln w="9360">
            <a:solidFill>
              <a:schemeClr val="tx1"/>
            </a:solidFill>
            <a:round/>
          </a:ln>
        </p:spPr>
        <p:style>
          <a:lnRef idx="0">
            <a:scrgbClr r="0" g="0" b="0"/>
          </a:lnRef>
          <a:fillRef idx="0">
            <a:scrgbClr r="0" g="0" b="0"/>
          </a:fillRef>
          <a:effectRef idx="0">
            <a:scrgbClr r="0" g="0" b="0"/>
          </a:effectRef>
          <a:fontRef idx="minor"/>
        </p:style>
      </p:sp>
      <p:sp>
        <p:nvSpPr>
          <p:cNvPr id="220" name="CustomShape 12"/>
          <p:cNvSpPr/>
          <p:nvPr/>
        </p:nvSpPr>
        <p:spPr>
          <a:xfrm>
            <a:off x="8688960" y="6095880"/>
            <a:ext cx="140436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0000"/>
                </a:solidFill>
                <a:uFill>
                  <a:solidFill>
                    <a:srgbClr val="FFFFFF"/>
                  </a:solidFill>
                </a:uFill>
                <a:latin typeface="Calibri"/>
                <a:ea typeface="DejaVu Sans"/>
              </a:rPr>
              <a:t>Viteza deplasare</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14"/>
          <p:cNvPicPr/>
          <p:nvPr/>
        </p:nvPicPr>
        <p:blipFill>
          <a:blip r:embed="rId2"/>
          <a:stretch/>
        </p:blipFill>
        <p:spPr>
          <a:xfrm>
            <a:off x="2514600" y="1066680"/>
            <a:ext cx="7466760" cy="5600160"/>
          </a:xfrm>
          <a:prstGeom prst="rect">
            <a:avLst/>
          </a:prstGeom>
          <a:ln>
            <a:noFill/>
          </a:ln>
        </p:spPr>
      </p:pic>
      <p:sp>
        <p:nvSpPr>
          <p:cNvPr id="222" name="CustomShape 1"/>
          <p:cNvSpPr/>
          <p:nvPr/>
        </p:nvSpPr>
        <p:spPr>
          <a:xfrm>
            <a:off x="3429000" y="2133720"/>
            <a:ext cx="837360" cy="22788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23" name="CustomShape 2"/>
          <p:cNvSpPr/>
          <p:nvPr/>
        </p:nvSpPr>
        <p:spPr>
          <a:xfrm>
            <a:off x="3429000" y="1905120"/>
            <a:ext cx="837360" cy="22788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24" name="CustomShape 3"/>
          <p:cNvSpPr/>
          <p:nvPr/>
        </p:nvSpPr>
        <p:spPr>
          <a:xfrm>
            <a:off x="1981080" y="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2800" b="1" strike="noStrike" spc="-1">
                <a:solidFill>
                  <a:srgbClr val="000000"/>
                </a:solidFill>
                <a:uFill>
                  <a:solidFill>
                    <a:srgbClr val="FFFFFF"/>
                  </a:solidFill>
                </a:uFill>
                <a:latin typeface="Calibri Light"/>
              </a:rPr>
              <a:t>Transient elastography - Fibroscan</a:t>
            </a:r>
            <a:endParaRPr lang="en-US" sz="1800" b="0" strike="noStrike" spc="-1">
              <a:solidFill>
                <a:srgbClr val="000000"/>
              </a:solidFill>
              <a:uFill>
                <a:solidFill>
                  <a:srgbClr val="FFFFFF"/>
                </a:solidFill>
              </a:uFill>
              <a:latin typeface="Arial"/>
            </a:endParaRPr>
          </a:p>
        </p:txBody>
      </p:sp>
      <p:pic>
        <p:nvPicPr>
          <p:cNvPr id="225" name="Picture 3"/>
          <p:cNvPicPr/>
          <p:nvPr/>
        </p:nvPicPr>
        <p:blipFill>
          <a:blip r:embed="rId2"/>
          <a:stretch/>
        </p:blipFill>
        <p:spPr>
          <a:xfrm>
            <a:off x="2514600" y="1066680"/>
            <a:ext cx="7466760" cy="5600160"/>
          </a:xfrm>
          <a:prstGeom prst="rect">
            <a:avLst/>
          </a:prstGeom>
          <a:ln>
            <a:noFill/>
          </a:ln>
        </p:spPr>
      </p:pic>
      <p:sp>
        <p:nvSpPr>
          <p:cNvPr id="226" name="CustomShape 4"/>
          <p:cNvSpPr/>
          <p:nvPr/>
        </p:nvSpPr>
        <p:spPr>
          <a:xfrm>
            <a:off x="3429000" y="2133720"/>
            <a:ext cx="837360" cy="22788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27" name="CustomShape 5"/>
          <p:cNvSpPr/>
          <p:nvPr/>
        </p:nvSpPr>
        <p:spPr>
          <a:xfrm>
            <a:off x="3429000" y="1905120"/>
            <a:ext cx="837360" cy="22788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28" name="CustomShape 6"/>
          <p:cNvSpPr/>
          <p:nvPr/>
        </p:nvSpPr>
        <p:spPr>
          <a:xfrm>
            <a:off x="3733920" y="4114800"/>
            <a:ext cx="608760" cy="38016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sp>
      <p:sp>
        <p:nvSpPr>
          <p:cNvPr id="229" name="CustomShape 7"/>
          <p:cNvSpPr/>
          <p:nvPr/>
        </p:nvSpPr>
        <p:spPr>
          <a:xfrm>
            <a:off x="3352680" y="4648320"/>
            <a:ext cx="608760" cy="38016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sp>
      <p:sp>
        <p:nvSpPr>
          <p:cNvPr id="230" name="CustomShape 8"/>
          <p:cNvSpPr/>
          <p:nvPr/>
        </p:nvSpPr>
        <p:spPr>
          <a:xfrm>
            <a:off x="3352680" y="5029200"/>
            <a:ext cx="608760" cy="38016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sp>
      <p:sp>
        <p:nvSpPr>
          <p:cNvPr id="231" name="CustomShape 9"/>
          <p:cNvSpPr/>
          <p:nvPr/>
        </p:nvSpPr>
        <p:spPr>
          <a:xfrm>
            <a:off x="6858000" y="4952880"/>
            <a:ext cx="608760" cy="38016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sp>
      <p:sp>
        <p:nvSpPr>
          <p:cNvPr id="232" name="CustomShape 10"/>
          <p:cNvSpPr/>
          <p:nvPr/>
        </p:nvSpPr>
        <p:spPr>
          <a:xfrm>
            <a:off x="3429000" y="2133720"/>
            <a:ext cx="837360" cy="22788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33" name="CustomShape 11"/>
          <p:cNvSpPr/>
          <p:nvPr/>
        </p:nvSpPr>
        <p:spPr>
          <a:xfrm>
            <a:off x="3429000" y="1905120"/>
            <a:ext cx="837360" cy="227880"/>
          </a:xfrm>
          <a:prstGeom prst="rect">
            <a:avLst/>
          </a:prstGeom>
          <a:solidFill>
            <a:schemeClr val="tx1"/>
          </a:solidFill>
          <a:ln w="9360">
            <a:solidFill>
              <a:schemeClr val="tx1"/>
            </a:solidFill>
            <a:miter/>
          </a:ln>
        </p:spPr>
        <p:style>
          <a:lnRef idx="0">
            <a:scrgbClr r="0" g="0" b="0"/>
          </a:lnRef>
          <a:fillRef idx="0">
            <a:scrgbClr r="0" g="0" b="0"/>
          </a:fillRef>
          <a:effectRef idx="0">
            <a:scrgbClr r="0" g="0" b="0"/>
          </a:effectRef>
          <a:fontRef idx="minor"/>
        </p:style>
      </p:sp>
      <p:sp>
        <p:nvSpPr>
          <p:cNvPr id="234" name="CustomShape 12"/>
          <p:cNvSpPr/>
          <p:nvPr/>
        </p:nvSpPr>
        <p:spPr>
          <a:xfrm>
            <a:off x="7857720" y="2971800"/>
            <a:ext cx="1902960" cy="36432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FF0000"/>
                </a:solidFill>
                <a:uFill>
                  <a:solidFill>
                    <a:srgbClr val="FFFFFF"/>
                  </a:solidFill>
                </a:uFill>
                <a:latin typeface="Calibri"/>
                <a:ea typeface="DejaVu Sans"/>
              </a:rPr>
              <a:t>IQR &lt; 1/3 Rezultat</a:t>
            </a:r>
            <a:endParaRPr lang="en-US" sz="1800" b="0" strike="noStrike" spc="-1">
              <a:solidFill>
                <a:srgbClr val="000000"/>
              </a:solidFill>
              <a:uFill>
                <a:solidFill>
                  <a:srgbClr val="FFFFFF"/>
                </a:solidFill>
              </a:uFill>
              <a:latin typeface="Arial"/>
            </a:endParaRPr>
          </a:p>
        </p:txBody>
      </p:sp>
      <p:sp>
        <p:nvSpPr>
          <p:cNvPr id="235" name="CustomShape 13"/>
          <p:cNvSpPr/>
          <p:nvPr/>
        </p:nvSpPr>
        <p:spPr>
          <a:xfrm>
            <a:off x="7855560" y="1905120"/>
            <a:ext cx="2139120" cy="36432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FF0000"/>
                </a:solidFill>
                <a:uFill>
                  <a:solidFill>
                    <a:srgbClr val="FFFFFF"/>
                  </a:solidFill>
                </a:uFill>
                <a:latin typeface="Calibri"/>
                <a:ea typeface="DejaVu Sans"/>
              </a:rPr>
              <a:t>10 Masuratori valide</a:t>
            </a:r>
            <a:endParaRPr lang="en-US" sz="1800" b="0" strike="noStrike" spc="-1">
              <a:solidFill>
                <a:srgbClr val="000000"/>
              </a:solidFill>
              <a:uFill>
                <a:solidFill>
                  <a:srgbClr val="FFFFFF"/>
                </a:solidFill>
              </a:uFill>
              <a:latin typeface="Arial"/>
            </a:endParaRPr>
          </a:p>
        </p:txBody>
      </p:sp>
      <p:sp>
        <p:nvSpPr>
          <p:cNvPr id="236" name="CustomShape 14"/>
          <p:cNvSpPr/>
          <p:nvPr/>
        </p:nvSpPr>
        <p:spPr>
          <a:xfrm>
            <a:off x="7854480" y="2438280"/>
            <a:ext cx="1427400" cy="36432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FF0000"/>
                </a:solidFill>
                <a:uFill>
                  <a:solidFill>
                    <a:srgbClr val="FFFFFF"/>
                  </a:solidFill>
                </a:uFill>
                <a:latin typeface="Calibri"/>
                <a:ea typeface="DejaVu Sans"/>
              </a:rPr>
              <a:t>Succes &gt; 60%</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3612</TotalTime>
  <Words>2560</Words>
  <Application>Microsoft Office PowerPoint</Application>
  <PresentationFormat>Widescreen</PresentationFormat>
  <Paragraphs>159</Paragraphs>
  <Slides>31</Slides>
  <Notes>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31</vt:i4>
      </vt:variant>
    </vt:vector>
  </HeadingPairs>
  <TitlesOfParts>
    <vt:vector size="46" baseType="lpstr">
      <vt:lpstr>Gungsuh</vt:lpstr>
      <vt:lpstr>Arial</vt:lpstr>
      <vt:lpstr>Arial Black</vt:lpstr>
      <vt:lpstr>Calibri</vt:lpstr>
      <vt:lpstr>Calibri Light</vt:lpstr>
      <vt:lpstr>DejaVu Sans</vt:lpstr>
      <vt:lpstr>Symbol</vt:lpstr>
      <vt:lpstr>Times New Roman</vt:lpstr>
      <vt:lpstr>TimesNewRomanPSMT</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Elastografia hepatica – mai mult decat o metoda de a stadializa bolile hepatice</dc:title>
  <dc:subject/>
  <dc:creator>Microsoft Office User</dc:creator>
  <dc:description/>
  <cp:lastModifiedBy>Geoff McCombe</cp:lastModifiedBy>
  <cp:revision>61</cp:revision>
  <dcterms:created xsi:type="dcterms:W3CDTF">2017-03-10T07:07:46Z</dcterms:created>
  <dcterms:modified xsi:type="dcterms:W3CDTF">2017-06-12T12:59:38Z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